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eb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743" r:id="rId1"/>
  </p:sldMasterIdLst>
  <p:notesMasterIdLst>
    <p:notesMasterId r:id="rId61"/>
  </p:notesMasterIdLst>
  <p:sldIdLst>
    <p:sldId id="346" r:id="rId2"/>
    <p:sldId id="347" r:id="rId3"/>
    <p:sldId id="311" r:id="rId4"/>
    <p:sldId id="283" r:id="rId5"/>
    <p:sldId id="286" r:id="rId6"/>
    <p:sldId id="258" r:id="rId7"/>
    <p:sldId id="285" r:id="rId8"/>
    <p:sldId id="282" r:id="rId9"/>
    <p:sldId id="290" r:id="rId10"/>
    <p:sldId id="349" r:id="rId11"/>
    <p:sldId id="287" r:id="rId12"/>
    <p:sldId id="260" r:id="rId13"/>
    <p:sldId id="261" r:id="rId14"/>
    <p:sldId id="264" r:id="rId15"/>
    <p:sldId id="333" r:id="rId16"/>
    <p:sldId id="310" r:id="rId17"/>
    <p:sldId id="312" r:id="rId18"/>
    <p:sldId id="315" r:id="rId19"/>
    <p:sldId id="344" r:id="rId20"/>
    <p:sldId id="313" r:id="rId21"/>
    <p:sldId id="345" r:id="rId22"/>
    <p:sldId id="297" r:id="rId23"/>
    <p:sldId id="292" r:id="rId24"/>
    <p:sldId id="293" r:id="rId25"/>
    <p:sldId id="294" r:id="rId26"/>
    <p:sldId id="298" r:id="rId27"/>
    <p:sldId id="330" r:id="rId28"/>
    <p:sldId id="296" r:id="rId29"/>
    <p:sldId id="299" r:id="rId30"/>
    <p:sldId id="306" r:id="rId31"/>
    <p:sldId id="300" r:id="rId32"/>
    <p:sldId id="301" r:id="rId33"/>
    <p:sldId id="302" r:id="rId34"/>
    <p:sldId id="307" r:id="rId35"/>
    <p:sldId id="308" r:id="rId36"/>
    <p:sldId id="303" r:id="rId37"/>
    <p:sldId id="350" r:id="rId38"/>
    <p:sldId id="304" r:id="rId39"/>
    <p:sldId id="314" r:id="rId40"/>
    <p:sldId id="321" r:id="rId41"/>
    <p:sldId id="339" r:id="rId42"/>
    <p:sldId id="323" r:id="rId43"/>
    <p:sldId id="340" r:id="rId44"/>
    <p:sldId id="341" r:id="rId45"/>
    <p:sldId id="274" r:id="rId46"/>
    <p:sldId id="275" r:id="rId47"/>
    <p:sldId id="276" r:id="rId48"/>
    <p:sldId id="309" r:id="rId49"/>
    <p:sldId id="335" r:id="rId50"/>
    <p:sldId id="336" r:id="rId51"/>
    <p:sldId id="337" r:id="rId52"/>
    <p:sldId id="338" r:id="rId53"/>
    <p:sldId id="326" r:id="rId54"/>
    <p:sldId id="316" r:id="rId55"/>
    <p:sldId id="342" r:id="rId56"/>
    <p:sldId id="343" r:id="rId57"/>
    <p:sldId id="331" r:id="rId58"/>
    <p:sldId id="351" r:id="rId59"/>
    <p:sldId id="280" r:id="rId6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6D8A1333-90C5-4E81-9B98-BC6ABB245FB9}">
          <p14:sldIdLst>
            <p14:sldId id="346"/>
            <p14:sldId id="347"/>
            <p14:sldId id="311"/>
          </p14:sldIdLst>
        </p14:section>
        <p14:section name="Phishing Emails" id="{4A5C2678-411B-4E15-B795-70BE670FD39A}">
          <p14:sldIdLst>
            <p14:sldId id="283"/>
            <p14:sldId id="286"/>
            <p14:sldId id="258"/>
            <p14:sldId id="285"/>
            <p14:sldId id="282"/>
            <p14:sldId id="290"/>
            <p14:sldId id="349"/>
            <p14:sldId id="287"/>
            <p14:sldId id="260"/>
            <p14:sldId id="261"/>
            <p14:sldId id="264"/>
            <p14:sldId id="333"/>
            <p14:sldId id="310"/>
            <p14:sldId id="312"/>
            <p14:sldId id="315"/>
            <p14:sldId id="344"/>
            <p14:sldId id="313"/>
            <p14:sldId id="345"/>
          </p14:sldIdLst>
        </p14:section>
        <p14:section name="JEA" id="{66991735-19DA-4D0B-8C94-5BBA1806A5C2}">
          <p14:sldIdLst>
            <p14:sldId id="297"/>
            <p14:sldId id="292"/>
            <p14:sldId id="293"/>
            <p14:sldId id="294"/>
            <p14:sldId id="298"/>
            <p14:sldId id="330"/>
          </p14:sldIdLst>
        </p14:section>
        <p14:section name="JIT+JEA" id="{53B350E2-5599-445F-9F03-2BC05736BA3A}">
          <p14:sldIdLst>
            <p14:sldId id="296"/>
          </p14:sldIdLst>
        </p14:section>
        <p14:section name="PS Security Options" id="{D757B85E-4A27-4006-A608-8E35F8B849D6}">
          <p14:sldIdLst>
            <p14:sldId id="299"/>
            <p14:sldId id="306"/>
            <p14:sldId id="300"/>
            <p14:sldId id="301"/>
            <p14:sldId id="302"/>
            <p14:sldId id="307"/>
            <p14:sldId id="308"/>
            <p14:sldId id="303"/>
            <p14:sldId id="350"/>
            <p14:sldId id="304"/>
            <p14:sldId id="314"/>
            <p14:sldId id="321"/>
            <p14:sldId id="339"/>
            <p14:sldId id="323"/>
            <p14:sldId id="340"/>
            <p14:sldId id="341"/>
            <p14:sldId id="274"/>
            <p14:sldId id="275"/>
            <p14:sldId id="276"/>
            <p14:sldId id="309"/>
            <p14:sldId id="335"/>
            <p14:sldId id="336"/>
            <p14:sldId id="337"/>
            <p14:sldId id="338"/>
            <p14:sldId id="326"/>
            <p14:sldId id="316"/>
            <p14:sldId id="342"/>
            <p14:sldId id="343"/>
            <p14:sldId id="331"/>
            <p14:sldId id="351"/>
            <p14:sldId id="28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8847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84" autoAdjust="0"/>
    <p:restoredTop sz="69849" autoAdjust="0"/>
  </p:normalViewPr>
  <p:slideViewPr>
    <p:cSldViewPr snapToGrid="0" snapToObjects="1">
      <p:cViewPr>
        <p:scale>
          <a:sx n="70" d="100"/>
          <a:sy n="70" d="100"/>
        </p:scale>
        <p:origin x="1392" y="19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1126491-3F19-4B0F-910C-403BE5D308EF}" type="datetimeFigureOut">
              <a:rPr lang="en-US" smtClean="0"/>
              <a:t>9/20/2019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D5295C8-4A47-4CF8-B0FB-375B503BD660}" type="slidenum">
              <a:rPr lang="en-US" smtClean="0"/>
              <a:t>‹#›</a:t>
            </a:fld>
            <a:endParaRPr lang="en-US"/>
          </a:p>
        </p:txBody>
      </p:sp>
    </p:spTree>
    <p:extLst>
      <p:ext uri="{BB962C8B-B14F-4D97-AF65-F5344CB8AC3E}">
        <p14:creationId xmlns:p14="http://schemas.microsoft.com/office/powerpoint/2010/main" val="30725478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D5295C8-4A47-4CF8-B0FB-375B503BD660}" type="slidenum">
              <a:rPr lang="en-US" smtClean="0"/>
              <a:t>3</a:t>
            </a:fld>
            <a:endParaRPr lang="en-US"/>
          </a:p>
        </p:txBody>
      </p:sp>
    </p:spTree>
    <p:extLst>
      <p:ext uri="{BB962C8B-B14F-4D97-AF65-F5344CB8AC3E}">
        <p14:creationId xmlns:p14="http://schemas.microsoft.com/office/powerpoint/2010/main" val="15629933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PowerShell is popular</a:t>
            </a:r>
            <a:r>
              <a:rPr lang="en-US" baseline="0" dirty="0"/>
              <a:t> with Pen testers for the same reason it is popular as an administration tool.</a:t>
            </a:r>
          </a:p>
          <a:p>
            <a:r>
              <a:rPr lang="en-US" baseline="0" dirty="0"/>
              <a:t>It is easy to use and very powerful!  </a:t>
            </a:r>
          </a:p>
          <a:p>
            <a:endParaRPr lang="en-US" baseline="0" dirty="0"/>
          </a:p>
          <a:p>
            <a:r>
              <a:rPr lang="en-US" dirty="0"/>
              <a:t>Access to Windows APIs</a:t>
            </a:r>
          </a:p>
          <a:p>
            <a:r>
              <a:rPr lang="en-US" dirty="0"/>
              <a:t>Access to .NET</a:t>
            </a:r>
          </a:p>
          <a:p>
            <a:endParaRPr lang="en-US" baseline="0" dirty="0"/>
          </a:p>
          <a:p>
            <a:r>
              <a:rPr lang="en-US" baseline="0" dirty="0"/>
              <a:t>Claimed benefit: Forensically clean / in-memory only.</a:t>
            </a:r>
          </a:p>
          <a:p>
            <a:r>
              <a:rPr lang="en-US" baseline="0" dirty="0"/>
              <a:t>Question: When is the last time you saw an organization with forensic capability, let alone reverse engineering capability?</a:t>
            </a:r>
          </a:p>
          <a:p>
            <a:r>
              <a:rPr lang="en-US" baseline="0" dirty="0"/>
              <a:t>Operationally, it’s a moot point – as almost all PowerShell use is some variant of an executable download cradle.</a:t>
            </a:r>
          </a:p>
        </p:txBody>
      </p:sp>
      <p:sp>
        <p:nvSpPr>
          <p:cNvPr id="4" name="Slide Number Placeholder 3"/>
          <p:cNvSpPr>
            <a:spLocks noGrp="1"/>
          </p:cNvSpPr>
          <p:nvPr>
            <p:ph type="sldNum" sz="quarter" idx="10"/>
          </p:nvPr>
        </p:nvSpPr>
        <p:spPr/>
        <p:txBody>
          <a:bodyPr/>
          <a:lstStyle/>
          <a:p>
            <a:fld id="{ED5295C8-4A47-4CF8-B0FB-375B503BD660}" type="slidenum">
              <a:rPr lang="en-US" smtClean="0"/>
              <a:t>12</a:t>
            </a:fld>
            <a:endParaRPr lang="en-US"/>
          </a:p>
        </p:txBody>
      </p:sp>
    </p:spTree>
    <p:extLst>
      <p:ext uri="{BB962C8B-B14F-4D97-AF65-F5344CB8AC3E}">
        <p14:creationId xmlns:p14="http://schemas.microsoft.com/office/powerpoint/2010/main" val="12933128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PowerShell first became a viable attack technique in 2008. What did attackers do before then? What can they do without?</a:t>
            </a:r>
            <a:endParaRPr lang="en-US" dirty="0"/>
          </a:p>
          <a:p>
            <a:endParaRPr lang="en-US" dirty="0"/>
          </a:p>
          <a:p>
            <a:r>
              <a:rPr lang="en-US" dirty="0"/>
              <a:t>There are many ways to do nefarious</a:t>
            </a:r>
            <a:r>
              <a:rPr lang="en-US" baseline="0" dirty="0"/>
              <a:t> work on a compromised machine.</a:t>
            </a:r>
          </a:p>
          <a:p>
            <a:endParaRPr lang="en-US" baseline="0" dirty="0"/>
          </a:p>
          <a:p>
            <a:r>
              <a:rPr lang="en-US" baseline="0" dirty="0"/>
              <a:t>PowerShell is one of them. But there are others.</a:t>
            </a:r>
          </a:p>
        </p:txBody>
      </p:sp>
      <p:sp>
        <p:nvSpPr>
          <p:cNvPr id="4" name="Slide Number Placeholder 3"/>
          <p:cNvSpPr>
            <a:spLocks noGrp="1"/>
          </p:cNvSpPr>
          <p:nvPr>
            <p:ph type="sldNum" sz="quarter" idx="10"/>
          </p:nvPr>
        </p:nvSpPr>
        <p:spPr/>
        <p:txBody>
          <a:bodyPr/>
          <a:lstStyle/>
          <a:p>
            <a:fld id="{ED5295C8-4A47-4CF8-B0FB-375B503BD660}" type="slidenum">
              <a:rPr lang="en-US" smtClean="0"/>
              <a:t>13</a:t>
            </a:fld>
            <a:endParaRPr lang="en-US"/>
          </a:p>
        </p:txBody>
      </p:sp>
    </p:spTree>
    <p:extLst>
      <p:ext uri="{BB962C8B-B14F-4D97-AF65-F5344CB8AC3E}">
        <p14:creationId xmlns:p14="http://schemas.microsoft.com/office/powerpoint/2010/main" val="6446385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Addressing PowerShell </a:t>
            </a:r>
            <a:r>
              <a:rPr lang="en-US" baseline="0" dirty="0"/>
              <a:t>is very important (and we will be talking about it more later).</a:t>
            </a:r>
          </a:p>
          <a:p>
            <a:r>
              <a:rPr lang="en-US" baseline="0" dirty="0"/>
              <a:t>But it is not going to solve your security problem, and at best is a small speed bump.</a:t>
            </a:r>
          </a:p>
          <a:p>
            <a:endParaRPr lang="en-US" baseline="0" dirty="0"/>
          </a:p>
          <a:p>
            <a:r>
              <a:rPr lang="en-US" baseline="0" dirty="0"/>
              <a:t>So you get rid of PowerShell.  But now you need to turn to less secure alternatives solutions for managing your system. Like keeping a GUI on your servers.</a:t>
            </a:r>
            <a:endParaRPr lang="en-US" dirty="0"/>
          </a:p>
          <a:p>
            <a:endParaRPr lang="en-US" dirty="0"/>
          </a:p>
          <a:p>
            <a:r>
              <a:rPr lang="en-US" dirty="0"/>
              <a:t>RDP?</a:t>
            </a:r>
            <a:r>
              <a:rPr lang="en-US" baseline="0" dirty="0"/>
              <a:t> Good luck with that! Hope you’re in a giving mood, since you’re donating your credentials to every system you touch.</a:t>
            </a:r>
          </a:p>
          <a:p>
            <a:endParaRPr lang="en-US" baseline="0" dirty="0"/>
          </a:p>
          <a:p>
            <a:r>
              <a:rPr lang="en-US" baseline="0" dirty="0"/>
              <a:t>PowerShell also has incredible utility for Blue Teamers: patch management, IOC sweeping, threat hunting, you name it.</a:t>
            </a:r>
          </a:p>
        </p:txBody>
      </p:sp>
      <p:sp>
        <p:nvSpPr>
          <p:cNvPr id="4" name="Slide Number Placeholder 3"/>
          <p:cNvSpPr>
            <a:spLocks noGrp="1"/>
          </p:cNvSpPr>
          <p:nvPr>
            <p:ph type="sldNum" sz="quarter" idx="10"/>
          </p:nvPr>
        </p:nvSpPr>
        <p:spPr/>
        <p:txBody>
          <a:bodyPr/>
          <a:lstStyle/>
          <a:p>
            <a:fld id="{ED5295C8-4A47-4CF8-B0FB-375B503BD660}" type="slidenum">
              <a:rPr lang="en-US" smtClean="0"/>
              <a:t>14</a:t>
            </a:fld>
            <a:endParaRPr lang="en-US"/>
          </a:p>
        </p:txBody>
      </p:sp>
    </p:spTree>
    <p:extLst>
      <p:ext uri="{BB962C8B-B14F-4D97-AF65-F5344CB8AC3E}">
        <p14:creationId xmlns:p14="http://schemas.microsoft.com/office/powerpoint/2010/main" val="17610861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a:t>
            </a:r>
            <a:r>
              <a:rPr lang="en-US" baseline="0" dirty="0"/>
              <a:t> MITRE attack framework, which describes tools and techniques commonly used by attackers.</a:t>
            </a:r>
          </a:p>
          <a:p>
            <a:r>
              <a:rPr lang="en-US" baseline="0" dirty="0"/>
              <a:t>The breadth of activities is stunning.</a:t>
            </a:r>
          </a:p>
          <a:p>
            <a:endParaRPr lang="en-US" baseline="0" dirty="0"/>
          </a:p>
          <a:p>
            <a:r>
              <a:rPr lang="en-US" dirty="0"/>
              <a:t>“PowerShell” is highlighted. If you truly block PowerShell, this will not have made much of an impact</a:t>
            </a:r>
            <a:r>
              <a:rPr lang="en-US" baseline="0" dirty="0"/>
              <a:t> on attackers.</a:t>
            </a:r>
          </a:p>
          <a:p>
            <a:endParaRPr lang="en-US" baseline="0" dirty="0"/>
          </a:p>
          <a:p>
            <a:r>
              <a:rPr lang="en-US" baseline="0" dirty="0"/>
              <a:t>What it WILL have done is remove the management tool that offers the greatest insight into attacker activity.</a:t>
            </a:r>
            <a:endParaRPr lang="en-US" dirty="0"/>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9/20/2019 10:53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18667510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Don’t forget that PowerShell isn’t just PowerShell.exe. PowerShell is an automation engine (primarily System.Management.Automation.dll) upon which</a:t>
            </a:r>
            <a:r>
              <a:rPr lang="en-US" baseline="0" dirty="0"/>
              <a:t> applications can build.</a:t>
            </a:r>
          </a:p>
          <a:p>
            <a:r>
              <a:rPr lang="en-US" baseline="0" dirty="0"/>
              <a:t>PowerShell.exe is one common interface to that engine.  </a:t>
            </a:r>
          </a:p>
          <a:p>
            <a:endParaRPr lang="en-US" baseline="0" dirty="0"/>
          </a:p>
          <a:p>
            <a:r>
              <a:rPr lang="en-US" baseline="0" dirty="0"/>
              <a:t>If you allow arbitrary EXEs, there are other PowerShell hosting applications and tool sets (such as PowerShell Empire or PS Attack) that host the PowerShell engine.</a:t>
            </a:r>
          </a:p>
          <a:p>
            <a:r>
              <a:rPr lang="en-US" baseline="0" dirty="0"/>
              <a:t>You might never see powershell.exe running even though PowerShell is running on the system.</a:t>
            </a:r>
          </a:p>
          <a:p>
            <a:endParaRPr lang="en-US" baseline="0" dirty="0"/>
          </a:p>
          <a:p>
            <a:r>
              <a:rPr lang="en-US" baseline="0" dirty="0"/>
              <a:t>Ben Ten: “Not PowerShell” presentation</a:t>
            </a:r>
            <a:endParaRPr lang="en-US" dirty="0"/>
          </a:p>
        </p:txBody>
      </p:sp>
      <p:sp>
        <p:nvSpPr>
          <p:cNvPr id="4" name="Slide Number Placeholder 3"/>
          <p:cNvSpPr>
            <a:spLocks noGrp="1"/>
          </p:cNvSpPr>
          <p:nvPr>
            <p:ph type="sldNum" sz="quarter" idx="10"/>
          </p:nvPr>
        </p:nvSpPr>
        <p:spPr/>
        <p:txBody>
          <a:bodyPr/>
          <a:lstStyle/>
          <a:p>
            <a:fld id="{ED5295C8-4A47-4CF8-B0FB-375B503BD660}" type="slidenum">
              <a:rPr lang="en-US" smtClean="0"/>
              <a:t>16</a:t>
            </a:fld>
            <a:endParaRPr lang="en-US"/>
          </a:p>
        </p:txBody>
      </p:sp>
    </p:spTree>
    <p:extLst>
      <p:ext uri="{BB962C8B-B14F-4D97-AF65-F5344CB8AC3E}">
        <p14:creationId xmlns:p14="http://schemas.microsoft.com/office/powerpoint/2010/main" val="24209447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then there’s LUA. A very popular hostable scripting language.  </a:t>
            </a:r>
          </a:p>
        </p:txBody>
      </p:sp>
      <p:sp>
        <p:nvSpPr>
          <p:cNvPr id="4" name="Slide Number Placeholder 3"/>
          <p:cNvSpPr>
            <a:spLocks noGrp="1"/>
          </p:cNvSpPr>
          <p:nvPr>
            <p:ph type="sldNum" sz="quarter" idx="10"/>
          </p:nvPr>
        </p:nvSpPr>
        <p:spPr/>
        <p:txBody>
          <a:bodyPr/>
          <a:lstStyle/>
          <a:p>
            <a:fld id="{ED5295C8-4A47-4CF8-B0FB-375B503BD660}" type="slidenum">
              <a:rPr lang="en-US" smtClean="0"/>
              <a:t>17</a:t>
            </a:fld>
            <a:endParaRPr lang="en-US"/>
          </a:p>
        </p:txBody>
      </p:sp>
    </p:spTree>
    <p:extLst>
      <p:ext uri="{BB962C8B-B14F-4D97-AF65-F5344CB8AC3E}">
        <p14:creationId xmlns:p14="http://schemas.microsoft.com/office/powerpoint/2010/main" val="40665612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LUAs safe, right?  Here is an example of using</a:t>
            </a:r>
            <a:r>
              <a:rPr lang="en-US" baseline="0" dirty="0"/>
              <a:t> a popular scripting tool and invoking arbitrary executables.  </a:t>
            </a:r>
            <a:endParaRPr lang="en-US" dirty="0"/>
          </a:p>
        </p:txBody>
      </p:sp>
      <p:sp>
        <p:nvSpPr>
          <p:cNvPr id="4" name="Slide Number Placeholder 3"/>
          <p:cNvSpPr>
            <a:spLocks noGrp="1"/>
          </p:cNvSpPr>
          <p:nvPr>
            <p:ph type="sldNum" sz="quarter" idx="10"/>
          </p:nvPr>
        </p:nvSpPr>
        <p:spPr/>
        <p:txBody>
          <a:bodyPr/>
          <a:lstStyle/>
          <a:p>
            <a:fld id="{ED5295C8-4A47-4CF8-B0FB-375B503BD660}" type="slidenum">
              <a:rPr lang="en-US" smtClean="0"/>
              <a:t>18</a:t>
            </a:fld>
            <a:endParaRPr lang="en-US"/>
          </a:p>
        </p:txBody>
      </p:sp>
    </p:spTree>
    <p:extLst>
      <p:ext uri="{BB962C8B-B14F-4D97-AF65-F5344CB8AC3E}">
        <p14:creationId xmlns:p14="http://schemas.microsoft.com/office/powerpoint/2010/main" val="20344925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Security capability is a combination</a:t>
            </a:r>
            <a:r>
              <a:rPr lang="en-US" baseline="0" dirty="0"/>
              <a:t> of prevention, detection, and remediation skills.</a:t>
            </a:r>
          </a:p>
          <a:p>
            <a:endParaRPr lang="en-US" baseline="0" dirty="0"/>
          </a:p>
          <a:p>
            <a:r>
              <a:rPr lang="en-US" baseline="0" dirty="0"/>
              <a:t>By the time an attacker is running PowerShell, you’ve already been breached.</a:t>
            </a:r>
          </a:p>
          <a:p>
            <a:endParaRPr lang="en-US" baseline="0" dirty="0"/>
          </a:p>
          <a:p>
            <a:r>
              <a:rPr lang="en-US" baseline="0" dirty="0"/>
              <a:t>Blocking PowerShell is one approach, but an alternative approach is to improve your detection and remediation skills.</a:t>
            </a:r>
          </a:p>
          <a:p>
            <a:endParaRPr lang="en-US" baseline="0" dirty="0"/>
          </a:p>
          <a:p>
            <a:r>
              <a:rPr lang="en-US" baseline="0" dirty="0"/>
              <a:t>This presentation from Mandiant (“No Easy Breach”) is a perfect example of this – installing PowerShell w/ its improved logging was the one act that broke the case open.</a:t>
            </a:r>
          </a:p>
          <a:p>
            <a:r>
              <a:rPr lang="en-US" dirty="0"/>
              <a:t>https://archive.org/details/No_Easy_Breach</a:t>
            </a:r>
          </a:p>
          <a:p>
            <a:endParaRPr lang="en-US" dirty="0"/>
          </a:p>
        </p:txBody>
      </p:sp>
      <p:sp>
        <p:nvSpPr>
          <p:cNvPr id="4" name="Slide Number Placeholder 3"/>
          <p:cNvSpPr>
            <a:spLocks noGrp="1"/>
          </p:cNvSpPr>
          <p:nvPr>
            <p:ph type="sldNum" sz="quarter" idx="10"/>
          </p:nvPr>
        </p:nvSpPr>
        <p:spPr/>
        <p:txBody>
          <a:bodyPr/>
          <a:lstStyle/>
          <a:p>
            <a:fld id="{ED5295C8-4A47-4CF8-B0FB-375B503BD660}" type="slidenum">
              <a:rPr lang="en-US" smtClean="0"/>
              <a:t>19</a:t>
            </a:fld>
            <a:endParaRPr lang="en-US"/>
          </a:p>
        </p:txBody>
      </p:sp>
    </p:spTree>
    <p:extLst>
      <p:ext uri="{BB962C8B-B14F-4D97-AF65-F5344CB8AC3E}">
        <p14:creationId xmlns:p14="http://schemas.microsoft.com/office/powerpoint/2010/main" val="28833040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PowerShell team is aware and listening.</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We’ve invested more than any other shell or programming language to make it by far the most security transparent code execution engine available. </a:t>
            </a:r>
            <a:endParaRPr lang="en-US" dirty="0"/>
          </a:p>
        </p:txBody>
      </p:sp>
      <p:sp>
        <p:nvSpPr>
          <p:cNvPr id="4" name="Slide Number Placeholder 3"/>
          <p:cNvSpPr>
            <a:spLocks noGrp="1"/>
          </p:cNvSpPr>
          <p:nvPr>
            <p:ph type="sldNum" sz="quarter" idx="10"/>
          </p:nvPr>
        </p:nvSpPr>
        <p:spPr/>
        <p:txBody>
          <a:bodyPr/>
          <a:lstStyle/>
          <a:p>
            <a:fld id="{ED5295C8-4A47-4CF8-B0FB-375B503BD660}" type="slidenum">
              <a:rPr lang="en-US" smtClean="0"/>
              <a:t>20</a:t>
            </a:fld>
            <a:endParaRPr lang="en-US"/>
          </a:p>
        </p:txBody>
      </p:sp>
    </p:spTree>
    <p:extLst>
      <p:ext uri="{BB962C8B-B14F-4D97-AF65-F5344CB8AC3E}">
        <p14:creationId xmlns:p14="http://schemas.microsoft.com/office/powerpoint/2010/main" val="4560224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interesting addition to this story is Python. Microsoft has been working with</a:t>
            </a:r>
            <a:r>
              <a:rPr lang="en-US" baseline="0" dirty="0"/>
              <a:t> the Python community on </a:t>
            </a:r>
            <a:r>
              <a:rPr lang="en-US" dirty="0"/>
              <a:t>current and upcoming releases,</a:t>
            </a:r>
          </a:p>
          <a:p>
            <a:r>
              <a:rPr lang="en-US" dirty="0"/>
              <a:t>which</a:t>
            </a:r>
            <a:r>
              <a:rPr lang="en-US" baseline="0" dirty="0"/>
              <a:t> has the chance to bring some of PowerShell’s security features into Python itself – another very capable tool enjoyed by attackers.</a:t>
            </a:r>
          </a:p>
          <a:p>
            <a:endParaRPr lang="en-US" baseline="0" dirty="0"/>
          </a:p>
          <a:p>
            <a:r>
              <a:rPr lang="en-US" dirty="0"/>
              <a:t>https://www.python.org/dev/peps/pep-0551/</a:t>
            </a:r>
          </a:p>
        </p:txBody>
      </p:sp>
      <p:sp>
        <p:nvSpPr>
          <p:cNvPr id="4" name="Slide Number Placeholder 3"/>
          <p:cNvSpPr>
            <a:spLocks noGrp="1"/>
          </p:cNvSpPr>
          <p:nvPr>
            <p:ph type="sldNum" sz="quarter" idx="10"/>
          </p:nvPr>
        </p:nvSpPr>
        <p:spPr/>
        <p:txBody>
          <a:bodyPr/>
          <a:lstStyle/>
          <a:p>
            <a:fld id="{ED5295C8-4A47-4CF8-B0FB-375B503BD660}" type="slidenum">
              <a:rPr lang="en-US" smtClean="0"/>
              <a:t>21</a:t>
            </a:fld>
            <a:endParaRPr lang="en-US"/>
          </a:p>
        </p:txBody>
      </p:sp>
    </p:spTree>
    <p:extLst>
      <p:ext uri="{BB962C8B-B14F-4D97-AF65-F5344CB8AC3E}">
        <p14:creationId xmlns:p14="http://schemas.microsoft.com/office/powerpoint/2010/main" val="28033484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look at how people are being compromised.</a:t>
            </a:r>
          </a:p>
          <a:p>
            <a:endParaRPr lang="en-US" dirty="0"/>
          </a:p>
          <a:p>
            <a:r>
              <a:rPr lang="en-US" dirty="0"/>
              <a:t>Phishing emails</a:t>
            </a:r>
          </a:p>
          <a:p>
            <a:r>
              <a:rPr lang="en-US" dirty="0"/>
              <a:t>Document macros</a:t>
            </a:r>
          </a:p>
          <a:p>
            <a:r>
              <a:rPr lang="en-US" dirty="0"/>
              <a:t>Malicious website links</a:t>
            </a:r>
          </a:p>
          <a:p>
            <a:r>
              <a:rPr lang="en-US" dirty="0"/>
              <a:t>System compromised in other ways (malicious / compromised admin)</a:t>
            </a:r>
          </a:p>
        </p:txBody>
      </p:sp>
      <p:sp>
        <p:nvSpPr>
          <p:cNvPr id="4" name="Slide Number Placeholder 3"/>
          <p:cNvSpPr>
            <a:spLocks noGrp="1"/>
          </p:cNvSpPr>
          <p:nvPr>
            <p:ph type="sldNum" sz="quarter" idx="10"/>
          </p:nvPr>
        </p:nvSpPr>
        <p:spPr/>
        <p:txBody>
          <a:bodyPr/>
          <a:lstStyle/>
          <a:p>
            <a:fld id="{ED5295C8-4A47-4CF8-B0FB-375B503BD660}" type="slidenum">
              <a:rPr lang="en-US" smtClean="0"/>
              <a:t>4</a:t>
            </a:fld>
            <a:endParaRPr lang="en-US"/>
          </a:p>
        </p:txBody>
      </p:sp>
    </p:spTree>
    <p:extLst>
      <p:ext uri="{BB962C8B-B14F-4D97-AF65-F5344CB8AC3E}">
        <p14:creationId xmlns:p14="http://schemas.microsoft.com/office/powerpoint/2010/main" val="19299421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JEA: You reduce your risk to all attacks if you limit the number of people with administrative access to machines.</a:t>
            </a:r>
          </a:p>
          <a:p>
            <a:r>
              <a:rPr lang="en-US" sz="1200" kern="1200" dirty="0">
                <a:solidFill>
                  <a:schemeClr val="tx1"/>
                </a:solidFill>
                <a:effectLst/>
                <a:latin typeface="+mn-lt"/>
                <a:ea typeface="+mn-ea"/>
                <a:cs typeface="+mn-cs"/>
              </a:rPr>
              <a:t>You</a:t>
            </a:r>
            <a:r>
              <a:rPr lang="en-US" sz="1200" kern="1200" baseline="0" dirty="0">
                <a:solidFill>
                  <a:schemeClr val="tx1"/>
                </a:solidFill>
                <a:effectLst/>
                <a:latin typeface="+mn-lt"/>
                <a:ea typeface="+mn-ea"/>
                <a:cs typeface="+mn-cs"/>
              </a:rPr>
              <a:t> also reduce attack risk by restricting the capabilities of individual accounts or groups.</a:t>
            </a:r>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9/20/2019</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33079877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security exposure coming from your admins is</a:t>
            </a:r>
            <a:r>
              <a:rPr lang="en-US" baseline="0" dirty="0"/>
              <a:t>:</a:t>
            </a:r>
          </a:p>
          <a:p>
            <a:endParaRPr lang="en-US" baseline="0" dirty="0"/>
          </a:p>
          <a:p>
            <a:pPr marL="171450" indent="-171450">
              <a:buFontTx/>
              <a:buChar char="-"/>
            </a:pPr>
            <a:r>
              <a:rPr lang="en-US" baseline="0" dirty="0"/>
              <a:t>The time in which they have administrative access</a:t>
            </a:r>
          </a:p>
          <a:p>
            <a:pPr marL="171450" indent="-171450">
              <a:buFontTx/>
              <a:buChar char="-"/>
            </a:pPr>
            <a:r>
              <a:rPr lang="en-US" baseline="0" dirty="0"/>
              <a:t>The amount of access they have</a:t>
            </a:r>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9/20/2019</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14730066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thing our industry</a:t>
            </a:r>
            <a:r>
              <a:rPr lang="en-US" baseline="0" dirty="0"/>
              <a:t> has started to wrap its head around is reducing the duration of administrative access.</a:t>
            </a:r>
          </a:p>
          <a:p>
            <a:endParaRPr lang="en-US" baseline="0" dirty="0"/>
          </a:p>
          <a:p>
            <a:r>
              <a:rPr lang="en-US" baseline="0" dirty="0"/>
              <a:t>The Privileged Identity Management category has started to fill in these gaps, you might already be using this.</a:t>
            </a:r>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9/20/2019</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201278611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second axis of security exposure is capability:</a:t>
            </a:r>
            <a:r>
              <a:rPr lang="en-US" baseline="0" dirty="0"/>
              <a:t> what the user / administrator can do.</a:t>
            </a:r>
          </a:p>
          <a:p>
            <a:endParaRPr lang="en-US" baseline="0" dirty="0"/>
          </a:p>
          <a:p>
            <a:r>
              <a:rPr lang="en-US" baseline="0" dirty="0"/>
              <a:t>Or an attacker with access to that user’s credentials.</a:t>
            </a:r>
          </a:p>
          <a:p>
            <a:endParaRPr lang="en-US" baseline="0" dirty="0"/>
          </a:p>
          <a:p>
            <a:r>
              <a:rPr lang="en-US" baseline="0" dirty="0"/>
              <a:t>Does your DNS administrator need to be a domain admin?</a:t>
            </a:r>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9/20/2019</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265593248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specify</a:t>
            </a:r>
            <a:r>
              <a:rPr lang="en-US" baseline="0" dirty="0"/>
              <a:t> what commands are visible, what modules are allowed in the session.</a:t>
            </a:r>
          </a:p>
          <a:p>
            <a:endParaRPr lang="en-US" baseline="0" dirty="0"/>
          </a:p>
          <a:p>
            <a:r>
              <a:rPr lang="en-US" baseline="0" dirty="0"/>
              <a:t>You can also define complex and powerful functions through custom commands.</a:t>
            </a:r>
            <a:endParaRPr lang="en-US" dirty="0"/>
          </a:p>
        </p:txBody>
      </p:sp>
      <p:sp>
        <p:nvSpPr>
          <p:cNvPr id="4" name="Slide Number Placeholder 3"/>
          <p:cNvSpPr>
            <a:spLocks noGrp="1"/>
          </p:cNvSpPr>
          <p:nvPr>
            <p:ph type="sldNum" sz="quarter" idx="10"/>
          </p:nvPr>
        </p:nvSpPr>
        <p:spPr/>
        <p:txBody>
          <a:bodyPr/>
          <a:lstStyle/>
          <a:p>
            <a:fld id="{ED5295C8-4A47-4CF8-B0FB-375B503BD660}" type="slidenum">
              <a:rPr lang="en-US" smtClean="0"/>
              <a:t>26</a:t>
            </a:fld>
            <a:endParaRPr lang="en-US"/>
          </a:p>
        </p:txBody>
      </p:sp>
    </p:spTree>
    <p:extLst>
      <p:ext uri="{BB962C8B-B14F-4D97-AF65-F5344CB8AC3E}">
        <p14:creationId xmlns:p14="http://schemas.microsoft.com/office/powerpoint/2010/main" val="126603223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PowerShell also lets you configure</a:t>
            </a:r>
            <a:r>
              <a:rPr lang="en-US" baseline="0" dirty="0"/>
              <a:t> all local sessions to run in the constraints of a JEA session.</a:t>
            </a:r>
          </a:p>
          <a:p>
            <a:endParaRPr lang="en-US" baseline="0" dirty="0"/>
          </a:p>
          <a:p>
            <a:r>
              <a:rPr lang="en-US" baseline="0" dirty="0"/>
              <a:t>This is a great opportunity for things like Jump Boxes.</a:t>
            </a:r>
            <a:endParaRPr lang="en-US" dirty="0"/>
          </a:p>
        </p:txBody>
      </p:sp>
      <p:sp>
        <p:nvSpPr>
          <p:cNvPr id="4" name="Slide Number Placeholder 3"/>
          <p:cNvSpPr>
            <a:spLocks noGrp="1"/>
          </p:cNvSpPr>
          <p:nvPr>
            <p:ph type="sldNum" sz="quarter" idx="10"/>
          </p:nvPr>
        </p:nvSpPr>
        <p:spPr/>
        <p:txBody>
          <a:bodyPr/>
          <a:lstStyle/>
          <a:p>
            <a:fld id="{ED5295C8-4A47-4CF8-B0FB-375B503BD660}" type="slidenum">
              <a:rPr lang="en-US" smtClean="0"/>
              <a:t>27</a:t>
            </a:fld>
            <a:endParaRPr lang="en-US"/>
          </a:p>
        </p:txBody>
      </p:sp>
    </p:spTree>
    <p:extLst>
      <p:ext uri="{BB962C8B-B14F-4D97-AF65-F5344CB8AC3E}">
        <p14:creationId xmlns:p14="http://schemas.microsoft.com/office/powerpoint/2010/main" val="5211740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JIT+JEA is a very</a:t>
            </a:r>
            <a:r>
              <a:rPr lang="en-US" baseline="0" dirty="0"/>
              <a:t> important way to limit the security exposure to your systems.</a:t>
            </a:r>
          </a:p>
          <a:p>
            <a:endParaRPr lang="en-US" baseline="0" dirty="0"/>
          </a:p>
          <a:p>
            <a:r>
              <a:rPr lang="en-US" baseline="0" dirty="0"/>
              <a:t>Folks that have blocked PowerShell or PowerShell Remoting are then forced to have domain administrators running around everywhere.</a:t>
            </a:r>
            <a:endParaRPr lang="en-US" dirty="0"/>
          </a:p>
        </p:txBody>
      </p:sp>
      <p:sp>
        <p:nvSpPr>
          <p:cNvPr id="4" name="Slide Number Placeholder 3"/>
          <p:cNvSpPr>
            <a:spLocks noGrp="1"/>
          </p:cNvSpPr>
          <p:nvPr>
            <p:ph type="sldNum" sz="quarter" idx="10"/>
          </p:nvPr>
        </p:nvSpPr>
        <p:spPr/>
        <p:txBody>
          <a:bodyPr/>
          <a:lstStyle/>
          <a:p>
            <a:fld id="{ED5295C8-4A47-4CF8-B0FB-375B503BD660}" type="slidenum">
              <a:rPr lang="en-US" smtClean="0"/>
              <a:t>28</a:t>
            </a:fld>
            <a:endParaRPr lang="en-US"/>
          </a:p>
        </p:txBody>
      </p:sp>
    </p:spTree>
    <p:extLst>
      <p:ext uri="{BB962C8B-B14F-4D97-AF65-F5344CB8AC3E}">
        <p14:creationId xmlns:p14="http://schemas.microsoft.com/office/powerpoint/2010/main" val="132191029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Another huge benefit</a:t>
            </a:r>
            <a:r>
              <a:rPr lang="en-US" baseline="0" dirty="0"/>
              <a:t> of PowerShell is security transparency.</a:t>
            </a:r>
          </a:p>
          <a:p>
            <a:endParaRPr lang="en-US" baseline="0" dirty="0"/>
          </a:p>
          <a:p>
            <a:r>
              <a:rPr lang="en-US" baseline="0" dirty="0"/>
              <a:t>If a machine has been compromised, it’s not game over.</a:t>
            </a:r>
          </a:p>
          <a:p>
            <a:endParaRPr lang="en-US" baseline="0" dirty="0"/>
          </a:p>
          <a:p>
            <a:r>
              <a:rPr lang="en-US" baseline="0" dirty="0"/>
              <a:t>An attacker still needs to meet their objective.</a:t>
            </a:r>
          </a:p>
          <a:p>
            <a:r>
              <a:rPr lang="en-US" baseline="0" dirty="0"/>
              <a:t>Your leverage is the security transparency of the tools you (and they) use.</a:t>
            </a:r>
            <a:endParaRPr lang="en-US" dirty="0"/>
          </a:p>
        </p:txBody>
      </p:sp>
      <p:sp>
        <p:nvSpPr>
          <p:cNvPr id="4" name="Slide Number Placeholder 3"/>
          <p:cNvSpPr>
            <a:spLocks noGrp="1"/>
          </p:cNvSpPr>
          <p:nvPr>
            <p:ph type="sldNum" sz="quarter" idx="10"/>
          </p:nvPr>
        </p:nvSpPr>
        <p:spPr/>
        <p:txBody>
          <a:bodyPr/>
          <a:lstStyle/>
          <a:p>
            <a:fld id="{ED10B266-A5AD-4BB1-9B79-08C2BD233E31}" type="slidenum">
              <a:rPr lang="en-US" smtClean="0"/>
              <a:t>29</a:t>
            </a:fld>
            <a:endParaRPr lang="en-US"/>
          </a:p>
        </p:txBody>
      </p:sp>
    </p:spTree>
    <p:extLst>
      <p:ext uri="{BB962C8B-B14F-4D97-AF65-F5344CB8AC3E}">
        <p14:creationId xmlns:p14="http://schemas.microsoft.com/office/powerpoint/2010/main" val="22435699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configure PowerShell’s security features through either Group Policy, or the registry directly.</a:t>
            </a:r>
          </a:p>
        </p:txBody>
      </p:sp>
      <p:sp>
        <p:nvSpPr>
          <p:cNvPr id="4" name="Slide Number Placeholder 3"/>
          <p:cNvSpPr>
            <a:spLocks noGrp="1"/>
          </p:cNvSpPr>
          <p:nvPr>
            <p:ph type="sldNum" sz="quarter" idx="10"/>
          </p:nvPr>
        </p:nvSpPr>
        <p:spPr/>
        <p:txBody>
          <a:bodyPr/>
          <a:lstStyle/>
          <a:p>
            <a:fld id="{ED5295C8-4A47-4CF8-B0FB-375B503BD660}" type="slidenum">
              <a:rPr lang="en-US" smtClean="0"/>
              <a:t>30</a:t>
            </a:fld>
            <a:endParaRPr lang="en-US"/>
          </a:p>
        </p:txBody>
      </p:sp>
    </p:spTree>
    <p:extLst>
      <p:ext uri="{BB962C8B-B14F-4D97-AF65-F5344CB8AC3E}">
        <p14:creationId xmlns:p14="http://schemas.microsoft.com/office/powerpoint/2010/main" val="355323127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Enabled by Group Policy</a:t>
            </a:r>
            <a:r>
              <a:rPr lang="en-US" baseline="0" dirty="0"/>
              <a:t> or interactively.  Can see all the commands that were run and their parameters.</a:t>
            </a:r>
            <a:endParaRPr lang="en-US" dirty="0"/>
          </a:p>
        </p:txBody>
      </p:sp>
      <p:sp>
        <p:nvSpPr>
          <p:cNvPr id="4" name="Slide Number Placeholder 3"/>
          <p:cNvSpPr>
            <a:spLocks noGrp="1"/>
          </p:cNvSpPr>
          <p:nvPr>
            <p:ph type="sldNum" sz="quarter" idx="10"/>
          </p:nvPr>
        </p:nvSpPr>
        <p:spPr/>
        <p:txBody>
          <a:bodyPr/>
          <a:lstStyle/>
          <a:p>
            <a:fld id="{ED5295C8-4A47-4CF8-B0FB-375B503BD660}" type="slidenum">
              <a:rPr lang="en-US" smtClean="0"/>
              <a:t>31</a:t>
            </a:fld>
            <a:endParaRPr lang="en-US"/>
          </a:p>
        </p:txBody>
      </p:sp>
    </p:spTree>
    <p:extLst>
      <p:ext uri="{BB962C8B-B14F-4D97-AF65-F5344CB8AC3E}">
        <p14:creationId xmlns:p14="http://schemas.microsoft.com/office/powerpoint/2010/main" val="2575757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Example</a:t>
            </a:r>
            <a:r>
              <a:rPr lang="en-US" baseline="0" dirty="0"/>
              <a:t> from John Lambert</a:t>
            </a:r>
          </a:p>
          <a:p>
            <a:endParaRPr lang="en-US" baseline="0" dirty="0"/>
          </a:p>
          <a:p>
            <a:r>
              <a:rPr lang="en-US" baseline="0" dirty="0"/>
              <a:t>It’s common to blame phishing victims, but </a:t>
            </a:r>
            <a:r>
              <a:rPr lang="en-US" dirty="0"/>
              <a:t>m</a:t>
            </a:r>
            <a:r>
              <a:rPr lang="en-US" baseline="0" dirty="0"/>
              <a:t>any phishing emails look perfectly legitimate and are very easy to fall for. </a:t>
            </a:r>
          </a:p>
          <a:p>
            <a:r>
              <a:rPr lang="en-US" baseline="0" dirty="0"/>
              <a:t>Example: partner / subsidiary compromised; attackers respond to active email threads with a document like this one.</a:t>
            </a:r>
            <a:endParaRPr lang="en-US" dirty="0"/>
          </a:p>
        </p:txBody>
      </p:sp>
      <p:sp>
        <p:nvSpPr>
          <p:cNvPr id="4" name="Slide Number Placeholder 3"/>
          <p:cNvSpPr>
            <a:spLocks noGrp="1"/>
          </p:cNvSpPr>
          <p:nvPr>
            <p:ph type="sldNum" sz="quarter" idx="10"/>
          </p:nvPr>
        </p:nvSpPr>
        <p:spPr/>
        <p:txBody>
          <a:bodyPr/>
          <a:lstStyle/>
          <a:p>
            <a:fld id="{ED5295C8-4A47-4CF8-B0FB-375B503BD660}" type="slidenum">
              <a:rPr lang="en-US" smtClean="0"/>
              <a:t>5</a:t>
            </a:fld>
            <a:endParaRPr lang="en-US"/>
          </a:p>
        </p:txBody>
      </p:sp>
    </p:spTree>
    <p:extLst>
      <p:ext uri="{BB962C8B-B14F-4D97-AF65-F5344CB8AC3E}">
        <p14:creationId xmlns:p14="http://schemas.microsoft.com/office/powerpoint/2010/main" val="367987657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Over the shoulder view of all PowerShell</a:t>
            </a:r>
            <a:r>
              <a:rPr lang="en-US" baseline="0" dirty="0"/>
              <a:t> commands being run on the system, including input/output. </a:t>
            </a:r>
          </a:p>
          <a:p>
            <a:endParaRPr lang="en-US" baseline="0" dirty="0"/>
          </a:p>
          <a:p>
            <a:r>
              <a:rPr lang="en-US" baseline="0" dirty="0"/>
              <a:t>You can also redirect the logs to a remote system so that a compromised system cannot see or delete the transcripts.</a:t>
            </a:r>
          </a:p>
          <a:p>
            <a:endParaRPr lang="en-US" baseline="0" dirty="0"/>
          </a:p>
          <a:p>
            <a:r>
              <a:rPr lang="en-US" baseline="0" dirty="0"/>
              <a:t>Note: RunAsUser, Host Application</a:t>
            </a:r>
            <a:endParaRPr lang="en-US" dirty="0"/>
          </a:p>
        </p:txBody>
      </p:sp>
      <p:sp>
        <p:nvSpPr>
          <p:cNvPr id="4" name="Slide Number Placeholder 3"/>
          <p:cNvSpPr>
            <a:spLocks noGrp="1"/>
          </p:cNvSpPr>
          <p:nvPr>
            <p:ph type="sldNum" sz="quarter" idx="10"/>
          </p:nvPr>
        </p:nvSpPr>
        <p:spPr/>
        <p:txBody>
          <a:bodyPr/>
          <a:lstStyle/>
          <a:p>
            <a:fld id="{ED5295C8-4A47-4CF8-B0FB-375B503BD660}" type="slidenum">
              <a:rPr lang="en-US" smtClean="0"/>
              <a:t>32</a:t>
            </a:fld>
            <a:endParaRPr lang="en-US"/>
          </a:p>
        </p:txBody>
      </p:sp>
    </p:spTree>
    <p:extLst>
      <p:ext uri="{BB962C8B-B14F-4D97-AF65-F5344CB8AC3E}">
        <p14:creationId xmlns:p14="http://schemas.microsoft.com/office/powerpoint/2010/main" val="38903088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ScriptBlock</a:t>
            </a:r>
            <a:r>
              <a:rPr lang="en-US" baseline="0" dirty="0"/>
              <a:t> Logging “completely” destroys any attacker’s hope of being forensically clean.</a:t>
            </a:r>
          </a:p>
          <a:p>
            <a:r>
              <a:rPr lang="en-US" baseline="0" dirty="0"/>
              <a:t>Every single chunk of text that PowerShell is asked to understand gets logged.</a:t>
            </a:r>
            <a:endParaRPr lang="en-US" dirty="0"/>
          </a:p>
        </p:txBody>
      </p:sp>
      <p:sp>
        <p:nvSpPr>
          <p:cNvPr id="4" name="Slide Number Placeholder 3"/>
          <p:cNvSpPr>
            <a:spLocks noGrp="1"/>
          </p:cNvSpPr>
          <p:nvPr>
            <p:ph type="sldNum" sz="quarter" idx="10"/>
          </p:nvPr>
        </p:nvSpPr>
        <p:spPr/>
        <p:txBody>
          <a:bodyPr/>
          <a:lstStyle/>
          <a:p>
            <a:fld id="{ED5295C8-4A47-4CF8-B0FB-375B503BD660}" type="slidenum">
              <a:rPr lang="en-US" smtClean="0"/>
              <a:t>33</a:t>
            </a:fld>
            <a:endParaRPr lang="en-US"/>
          </a:p>
        </p:txBody>
      </p:sp>
    </p:spTree>
    <p:extLst>
      <p:ext uri="{BB962C8B-B14F-4D97-AF65-F5344CB8AC3E}">
        <p14:creationId xmlns:p14="http://schemas.microsoft.com/office/powerpoint/2010/main" val="272214194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 example of an obfuscated download cradle</a:t>
            </a:r>
            <a:r>
              <a:rPr lang="en-US" baseline="0" dirty="0"/>
              <a:t> from Daniel Bohannon’s Invoke-Obfuscation.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Obfuscation is not unique to PowerShell; this is just a PowerShell example.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Very difficult to detect specific terms, since ways to obfuscate is unlimited.</a:t>
            </a:r>
            <a:endParaRPr lang="en-US" dirty="0"/>
          </a:p>
          <a:p>
            <a:endParaRPr lang="en-US" dirty="0"/>
          </a:p>
        </p:txBody>
      </p:sp>
      <p:sp>
        <p:nvSpPr>
          <p:cNvPr id="4" name="Slide Number Placeholder 3"/>
          <p:cNvSpPr>
            <a:spLocks noGrp="1"/>
          </p:cNvSpPr>
          <p:nvPr>
            <p:ph type="sldNum" sz="quarter" idx="10"/>
          </p:nvPr>
        </p:nvSpPr>
        <p:spPr/>
        <p:txBody>
          <a:bodyPr/>
          <a:lstStyle/>
          <a:p>
            <a:fld id="{ED5295C8-4A47-4CF8-B0FB-375B503BD660}" type="slidenum">
              <a:rPr lang="en-US" smtClean="0"/>
              <a:t>34</a:t>
            </a:fld>
            <a:endParaRPr lang="en-US"/>
          </a:p>
        </p:txBody>
      </p:sp>
    </p:spTree>
    <p:extLst>
      <p:ext uri="{BB962C8B-B14F-4D97-AF65-F5344CB8AC3E}">
        <p14:creationId xmlns:p14="http://schemas.microsoft.com/office/powerpoint/2010/main" val="42737720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Script block logging shows the </a:t>
            </a:r>
            <a:r>
              <a:rPr lang="en-US" u="sng" dirty="0"/>
              <a:t>actual</a:t>
            </a:r>
            <a:r>
              <a:rPr lang="en-US" dirty="0"/>
              <a:t> content being run.</a:t>
            </a:r>
          </a:p>
          <a:p>
            <a:endParaRPr lang="en-US" dirty="0"/>
          </a:p>
          <a:p>
            <a:r>
              <a:rPr lang="en-US" dirty="0"/>
              <a:t>“No Easy Breach” from Mandiant used this heavily to finally crack open one of their most difficult investigations to date.</a:t>
            </a:r>
          </a:p>
        </p:txBody>
      </p:sp>
      <p:sp>
        <p:nvSpPr>
          <p:cNvPr id="4" name="Slide Number Placeholder 3"/>
          <p:cNvSpPr>
            <a:spLocks noGrp="1"/>
          </p:cNvSpPr>
          <p:nvPr>
            <p:ph type="sldNum" sz="quarter" idx="10"/>
          </p:nvPr>
        </p:nvSpPr>
        <p:spPr/>
        <p:txBody>
          <a:bodyPr/>
          <a:lstStyle/>
          <a:p>
            <a:fld id="{ED5295C8-4A47-4CF8-B0FB-375B503BD660}" type="slidenum">
              <a:rPr lang="en-US" smtClean="0"/>
              <a:t>35</a:t>
            </a:fld>
            <a:endParaRPr lang="en-US"/>
          </a:p>
        </p:txBody>
      </p:sp>
    </p:spTree>
    <p:extLst>
      <p:ext uri="{BB962C8B-B14F-4D97-AF65-F5344CB8AC3E}">
        <p14:creationId xmlns:p14="http://schemas.microsoft.com/office/powerpoint/2010/main" val="60501972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Win10+, that exact same script block logging stream is also sent to registered Antimalware engines.</a:t>
            </a:r>
          </a:p>
          <a:p>
            <a:endParaRPr lang="en-US" dirty="0"/>
          </a:p>
          <a:p>
            <a:r>
              <a:rPr lang="en-US" dirty="0"/>
              <a:t>So now even nested</a:t>
            </a:r>
            <a:r>
              <a:rPr lang="en-US" baseline="0" dirty="0"/>
              <a:t> levels of </a:t>
            </a:r>
            <a:r>
              <a:rPr lang="en-US" dirty="0"/>
              <a:t>obfuscated script text (or</a:t>
            </a:r>
            <a:r>
              <a:rPr lang="en-US" baseline="0" dirty="0"/>
              <a:t> command-line input) </a:t>
            </a:r>
            <a:r>
              <a:rPr lang="en-US" dirty="0"/>
              <a:t>can be detected with the AMSI interface.</a:t>
            </a:r>
          </a:p>
        </p:txBody>
      </p:sp>
      <p:sp>
        <p:nvSpPr>
          <p:cNvPr id="4" name="Slide Number Placeholder 3"/>
          <p:cNvSpPr>
            <a:spLocks noGrp="1"/>
          </p:cNvSpPr>
          <p:nvPr>
            <p:ph type="sldNum" sz="quarter" idx="10"/>
          </p:nvPr>
        </p:nvSpPr>
        <p:spPr/>
        <p:txBody>
          <a:bodyPr/>
          <a:lstStyle/>
          <a:p>
            <a:fld id="{ED5295C8-4A47-4CF8-B0FB-375B503BD660}" type="slidenum">
              <a:rPr lang="en-US" smtClean="0"/>
              <a:t>36</a:t>
            </a:fld>
            <a:endParaRPr lang="en-US"/>
          </a:p>
        </p:txBody>
      </p:sp>
    </p:spTree>
    <p:extLst>
      <p:ext uri="{BB962C8B-B14F-4D97-AF65-F5344CB8AC3E}">
        <p14:creationId xmlns:p14="http://schemas.microsoft.com/office/powerpoint/2010/main" val="68181568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all of this script block logging, you may be concerned about potential Information Disclosure</a:t>
            </a:r>
            <a:r>
              <a:rPr lang="en-US" baseline="0" dirty="0"/>
              <a:t> issues.</a:t>
            </a:r>
            <a:endParaRPr lang="en-US" dirty="0"/>
          </a:p>
          <a:p>
            <a:endParaRPr lang="en-US" dirty="0"/>
          </a:p>
          <a:p>
            <a:r>
              <a:rPr lang="en-US" dirty="0"/>
              <a:t>PowerShell also supports encrypting script block event logs, so they are viewable</a:t>
            </a:r>
            <a:r>
              <a:rPr lang="en-US" baseline="0" dirty="0"/>
              <a:t> only on a secure event collection system.</a:t>
            </a:r>
            <a:endParaRPr lang="en-US" dirty="0"/>
          </a:p>
        </p:txBody>
      </p:sp>
      <p:sp>
        <p:nvSpPr>
          <p:cNvPr id="4" name="Slide Number Placeholder 3"/>
          <p:cNvSpPr>
            <a:spLocks noGrp="1"/>
          </p:cNvSpPr>
          <p:nvPr>
            <p:ph type="sldNum" sz="quarter" idx="10"/>
          </p:nvPr>
        </p:nvSpPr>
        <p:spPr/>
        <p:txBody>
          <a:bodyPr/>
          <a:lstStyle/>
          <a:p>
            <a:fld id="{ED5295C8-4A47-4CF8-B0FB-375B503BD660}" type="slidenum">
              <a:rPr lang="en-US" smtClean="0"/>
              <a:t>38</a:t>
            </a:fld>
            <a:endParaRPr lang="en-US"/>
          </a:p>
        </p:txBody>
      </p:sp>
    </p:spTree>
    <p:extLst>
      <p:ext uri="{BB962C8B-B14F-4D97-AF65-F5344CB8AC3E}">
        <p14:creationId xmlns:p14="http://schemas.microsoft.com/office/powerpoint/2010/main" val="204021011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4104/Warning is NOT a replacement for an intrusion detection system.</a:t>
            </a:r>
          </a:p>
        </p:txBody>
      </p:sp>
      <p:sp>
        <p:nvSpPr>
          <p:cNvPr id="4" name="Slide Number Placeholder 3"/>
          <p:cNvSpPr>
            <a:spLocks noGrp="1"/>
          </p:cNvSpPr>
          <p:nvPr>
            <p:ph type="sldNum" sz="quarter" idx="10"/>
          </p:nvPr>
        </p:nvSpPr>
        <p:spPr/>
        <p:txBody>
          <a:bodyPr/>
          <a:lstStyle/>
          <a:p>
            <a:fld id="{ED5295C8-4A47-4CF8-B0FB-375B503BD660}" type="slidenum">
              <a:rPr lang="en-US" smtClean="0"/>
              <a:t>39</a:t>
            </a:fld>
            <a:endParaRPr lang="en-US"/>
          </a:p>
        </p:txBody>
      </p:sp>
    </p:spTree>
    <p:extLst>
      <p:ext uri="{BB962C8B-B14F-4D97-AF65-F5344CB8AC3E}">
        <p14:creationId xmlns:p14="http://schemas.microsoft.com/office/powerpoint/2010/main" val="406641164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talked about script block logging, and</a:t>
            </a:r>
            <a:r>
              <a:rPr lang="en-US" baseline="0" dirty="0"/>
              <a:t> now there’s a whole ream of post-collection analysis you can do.</a:t>
            </a:r>
          </a:p>
          <a:p>
            <a:endParaRPr lang="en-US" baseline="0" dirty="0"/>
          </a:p>
          <a:p>
            <a:r>
              <a:rPr lang="en-US" baseline="0" dirty="0"/>
              <a:t>For example, attackers trying to hide from signatures by obfuscating scripts are in fact generating a massive signal.</a:t>
            </a:r>
          </a:p>
          <a:p>
            <a:endParaRPr lang="en-US" baseline="0" dirty="0"/>
          </a:p>
          <a:p>
            <a:r>
              <a:rPr lang="en-US" baseline="0" dirty="0"/>
              <a:t>Obfuscation is not normal!</a:t>
            </a:r>
            <a:endParaRPr lang="en-US" dirty="0"/>
          </a:p>
        </p:txBody>
      </p:sp>
      <p:sp>
        <p:nvSpPr>
          <p:cNvPr id="4" name="Slide Number Placeholder 3"/>
          <p:cNvSpPr>
            <a:spLocks noGrp="1"/>
          </p:cNvSpPr>
          <p:nvPr>
            <p:ph type="sldNum" sz="quarter" idx="10"/>
          </p:nvPr>
        </p:nvSpPr>
        <p:spPr/>
        <p:txBody>
          <a:bodyPr/>
          <a:lstStyle/>
          <a:p>
            <a:fld id="{ED5295C8-4A47-4CF8-B0FB-375B503BD660}" type="slidenum">
              <a:rPr lang="en-US" smtClean="0"/>
              <a:t>40</a:t>
            </a:fld>
            <a:endParaRPr lang="en-US"/>
          </a:p>
        </p:txBody>
      </p:sp>
    </p:spTree>
    <p:extLst>
      <p:ext uri="{BB962C8B-B14F-4D97-AF65-F5344CB8AC3E}">
        <p14:creationId xmlns:p14="http://schemas.microsoft.com/office/powerpoint/2010/main" val="125205836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PowerShell AST (abstract syntax tree) provides incredible insight into the structure of a script.</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9/20/2019 9:46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41</a:t>
            </a:fld>
            <a:endParaRPr lang="en-US" dirty="0"/>
          </a:p>
        </p:txBody>
      </p:sp>
    </p:spTree>
    <p:extLst>
      <p:ext uri="{BB962C8B-B14F-4D97-AF65-F5344CB8AC3E}">
        <p14:creationId xmlns:p14="http://schemas.microsoft.com/office/powerpoint/2010/main" val="168149232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Cosine similarity</a:t>
            </a:r>
            <a:r>
              <a:rPr lang="en-US" baseline="0" dirty="0"/>
              <a:t> gives us the equivalent of the angle (similarity) between two vectors (lists of numbers).</a:t>
            </a:r>
          </a:p>
          <a:p>
            <a:endParaRPr lang="en-US" baseline="0" dirty="0"/>
          </a:p>
          <a:p>
            <a:r>
              <a:rPr lang="en-US" baseline="0" dirty="0"/>
              <a:t>This is an interesting technique to apply to character frequencies in scripts to try and detect obfuscation.</a:t>
            </a:r>
            <a:endParaRPr lang="en-US" dirty="0"/>
          </a:p>
        </p:txBody>
      </p:sp>
      <p:sp>
        <p:nvSpPr>
          <p:cNvPr id="4" name="Slide Number Placeholder 3"/>
          <p:cNvSpPr>
            <a:spLocks noGrp="1"/>
          </p:cNvSpPr>
          <p:nvPr>
            <p:ph type="sldNum" sz="quarter" idx="10"/>
          </p:nvPr>
        </p:nvSpPr>
        <p:spPr/>
        <p:txBody>
          <a:bodyPr/>
          <a:lstStyle/>
          <a:p>
            <a:fld id="{ED5295C8-4A47-4CF8-B0FB-375B503BD660}" type="slidenum">
              <a:rPr lang="en-US" smtClean="0"/>
              <a:t>42</a:t>
            </a:fld>
            <a:endParaRPr lang="en-US"/>
          </a:p>
        </p:txBody>
      </p:sp>
    </p:spTree>
    <p:extLst>
      <p:ext uri="{BB962C8B-B14F-4D97-AF65-F5344CB8AC3E}">
        <p14:creationId xmlns:p14="http://schemas.microsoft.com/office/powerpoint/2010/main" val="13229795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Document macro that downloads an executable </a:t>
            </a:r>
            <a:r>
              <a:rPr lang="en-US" baseline="0" dirty="0"/>
              <a:t>stager.</a:t>
            </a:r>
          </a:p>
          <a:p>
            <a:endParaRPr lang="en-US" baseline="0" dirty="0"/>
          </a:p>
          <a:p>
            <a:r>
              <a:rPr lang="en-US" baseline="0" dirty="0"/>
              <a:t>VBA is extremely powerful: Win32 APIs, COM objects, etc.</a:t>
            </a:r>
          </a:p>
          <a:p>
            <a:r>
              <a:rPr lang="en-US" baseline="0" dirty="0"/>
              <a:t>If you can dream it, you can write it in VBA.</a:t>
            </a:r>
            <a:endParaRPr lang="en-US" dirty="0"/>
          </a:p>
        </p:txBody>
      </p:sp>
      <p:sp>
        <p:nvSpPr>
          <p:cNvPr id="4" name="Slide Number Placeholder 3"/>
          <p:cNvSpPr>
            <a:spLocks noGrp="1"/>
          </p:cNvSpPr>
          <p:nvPr>
            <p:ph type="sldNum" sz="quarter" idx="10"/>
          </p:nvPr>
        </p:nvSpPr>
        <p:spPr/>
        <p:txBody>
          <a:bodyPr/>
          <a:lstStyle/>
          <a:p>
            <a:fld id="{ED5295C8-4A47-4CF8-B0FB-375B503BD660}" type="slidenum">
              <a:rPr lang="en-US" smtClean="0"/>
              <a:t>6</a:t>
            </a:fld>
            <a:endParaRPr lang="en-US"/>
          </a:p>
        </p:txBody>
      </p:sp>
    </p:spTree>
    <p:extLst>
      <p:ext uri="{BB962C8B-B14F-4D97-AF65-F5344CB8AC3E}">
        <p14:creationId xmlns:p14="http://schemas.microsoft.com/office/powerpoint/2010/main" val="19217230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Applying Logistic Regression to the AST a script (the structure and techniques used by the script)</a:t>
            </a:r>
          </a:p>
          <a:p>
            <a:r>
              <a:rPr lang="en-US" dirty="0"/>
              <a:t>proves to be a very useful statistical</a:t>
            </a:r>
            <a:r>
              <a:rPr lang="en-US" baseline="0" dirty="0"/>
              <a:t> tool to detect obfuscation.</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9/20/2019 9:46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43</a:t>
            </a:fld>
            <a:endParaRPr lang="en-US" dirty="0"/>
          </a:p>
        </p:txBody>
      </p:sp>
    </p:spTree>
    <p:extLst>
      <p:ext uri="{BB962C8B-B14F-4D97-AF65-F5344CB8AC3E}">
        <p14:creationId xmlns:p14="http://schemas.microsoft.com/office/powerpoint/2010/main" val="204725089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Daniel</a:t>
            </a:r>
            <a:r>
              <a:rPr lang="en-US" baseline="0" dirty="0"/>
              <a:t> Bohannon and Lee Holmes released a tool called Revoke-Obfuscation at Black Hat, DEF CON, and </a:t>
            </a:r>
            <a:r>
              <a:rPr lang="en-US" baseline="0" dirty="0" err="1"/>
              <a:t>DerbyCon</a:t>
            </a:r>
            <a:r>
              <a:rPr lang="en-US" baseline="0" dirty="0"/>
              <a:t> 2017</a:t>
            </a:r>
          </a:p>
          <a:p>
            <a:endParaRPr lang="en-US" baseline="0" dirty="0"/>
          </a:p>
          <a:p>
            <a:r>
              <a:rPr lang="en-US" baseline="0" dirty="0"/>
              <a:t>The entire presentation is available here:</a:t>
            </a:r>
          </a:p>
          <a:p>
            <a:endParaRPr lang="en-US" baseline="0" dirty="0"/>
          </a:p>
          <a:p>
            <a:r>
              <a:rPr lang="en-US" baseline="0" dirty="0"/>
              <a:t>https://www.youtube.com/watch?v=x97ejtv56xw</a:t>
            </a:r>
          </a:p>
          <a:p>
            <a:r>
              <a:rPr lang="en-US" baseline="0" dirty="0"/>
              <a:t>https://www.fireeye.com/blog/threat-research/2017/07/revoke-obfuscation-powershell.html</a:t>
            </a:r>
          </a:p>
          <a:p>
            <a:endParaRPr lang="en-US" baseline="0" dirty="0"/>
          </a:p>
        </p:txBody>
      </p:sp>
      <p:sp>
        <p:nvSpPr>
          <p:cNvPr id="4" name="Slide Number Placeholder 3"/>
          <p:cNvSpPr>
            <a:spLocks noGrp="1"/>
          </p:cNvSpPr>
          <p:nvPr>
            <p:ph type="sldNum" sz="quarter" idx="10"/>
          </p:nvPr>
        </p:nvSpPr>
        <p:spPr/>
        <p:txBody>
          <a:bodyPr/>
          <a:lstStyle/>
          <a:p>
            <a:fld id="{ED5295C8-4A47-4CF8-B0FB-375B503BD660}" type="slidenum">
              <a:rPr lang="en-US" smtClean="0"/>
              <a:t>44</a:t>
            </a:fld>
            <a:endParaRPr lang="en-US"/>
          </a:p>
        </p:txBody>
      </p:sp>
    </p:spTree>
    <p:extLst>
      <p:ext uri="{BB962C8B-B14F-4D97-AF65-F5344CB8AC3E}">
        <p14:creationId xmlns:p14="http://schemas.microsoft.com/office/powerpoint/2010/main" val="424545918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Blocking known bad application</a:t>
            </a:r>
            <a:r>
              <a:rPr lang="en-US" baseline="0" dirty="0"/>
              <a:t>s, scripts, and malware </a:t>
            </a:r>
            <a:r>
              <a:rPr lang="en-US" dirty="0"/>
              <a:t>is a good start for</a:t>
            </a:r>
            <a:r>
              <a:rPr lang="en-US" baseline="0" dirty="0"/>
              <a:t> defenders. One issue is that it is </a:t>
            </a:r>
            <a:r>
              <a:rPr lang="en-US" dirty="0"/>
              <a:t>easy to bypass.</a:t>
            </a:r>
          </a:p>
          <a:p>
            <a:endParaRPr lang="en-US" dirty="0"/>
          </a:p>
          <a:p>
            <a:r>
              <a:rPr lang="en-US" baseline="0" dirty="0"/>
              <a:t>Ideally move to application whitelisting to define a policy that allows only known good.</a:t>
            </a:r>
          </a:p>
          <a:p>
            <a:r>
              <a:rPr lang="en-US" baseline="0" dirty="0"/>
              <a:t>Device Guard in Windows 10 is the best answer to this, and you also have AppLocker for downlevel systems.</a:t>
            </a:r>
          </a:p>
          <a:p>
            <a:endParaRPr lang="en-US" baseline="0" dirty="0"/>
          </a:p>
          <a:p>
            <a:r>
              <a:rPr lang="en-US" baseline="0" dirty="0"/>
              <a:t>However, one challenge is: how does a management shell and scripting language play in this world?</a:t>
            </a:r>
            <a:endParaRPr lang="en-US" dirty="0"/>
          </a:p>
        </p:txBody>
      </p:sp>
      <p:sp>
        <p:nvSpPr>
          <p:cNvPr id="4" name="Slide Number Placeholder 3"/>
          <p:cNvSpPr>
            <a:spLocks noGrp="1"/>
          </p:cNvSpPr>
          <p:nvPr>
            <p:ph type="sldNum" sz="quarter" idx="10"/>
          </p:nvPr>
        </p:nvSpPr>
        <p:spPr/>
        <p:txBody>
          <a:bodyPr/>
          <a:lstStyle/>
          <a:p>
            <a:fld id="{ED5295C8-4A47-4CF8-B0FB-375B503BD660}" type="slidenum">
              <a:rPr lang="en-US" smtClean="0"/>
              <a:t>45</a:t>
            </a:fld>
            <a:endParaRPr lang="en-US"/>
          </a:p>
        </p:txBody>
      </p:sp>
    </p:spTree>
    <p:extLst>
      <p:ext uri="{BB962C8B-B14F-4D97-AF65-F5344CB8AC3E}">
        <p14:creationId xmlns:p14="http://schemas.microsoft.com/office/powerpoint/2010/main" val="200642286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answer is Constrained Language mode:</a:t>
            </a:r>
            <a:r>
              <a:rPr lang="en-US" baseline="0" dirty="0"/>
              <a:t> a day to day version of the PowerShell language</a:t>
            </a:r>
          </a:p>
          <a:p>
            <a:r>
              <a:rPr lang="en-US" baseline="0" dirty="0"/>
              <a:t>Lets you run cmdlets, basic scripting (loops etc.), and that’s about it.</a:t>
            </a:r>
          </a:p>
          <a:p>
            <a:endParaRPr lang="en-US" baseline="0" dirty="0"/>
          </a:p>
          <a:p>
            <a:r>
              <a:rPr lang="en-US" baseline="0" dirty="0"/>
              <a:t>PowerShell automatically employs this language mode when Application Whitelisting is enabled.</a:t>
            </a:r>
            <a:endParaRPr lang="en-US" dirty="0"/>
          </a:p>
          <a:p>
            <a:endParaRPr lang="en-US" dirty="0"/>
          </a:p>
          <a:p>
            <a:r>
              <a:rPr lang="en-US" dirty="0"/>
              <a:t>Interactive PowerShell runs in Constrained Language.</a:t>
            </a:r>
          </a:p>
          <a:p>
            <a:r>
              <a:rPr lang="en-US" dirty="0"/>
              <a:t>Out-of-policy scripts and modules run in Constrained Language</a:t>
            </a:r>
          </a:p>
          <a:p>
            <a:endParaRPr lang="en-US" dirty="0"/>
          </a:p>
          <a:p>
            <a:r>
              <a:rPr lang="en-US" dirty="0"/>
              <a:t>In-policy scripts and modules run in full language: everything you need and</a:t>
            </a:r>
            <a:r>
              <a:rPr lang="en-US" baseline="0" dirty="0"/>
              <a:t> depend on for advanced management tasks.</a:t>
            </a:r>
            <a:endParaRPr lang="en-US" dirty="0"/>
          </a:p>
        </p:txBody>
      </p:sp>
      <p:sp>
        <p:nvSpPr>
          <p:cNvPr id="4" name="Slide Number Placeholder 3"/>
          <p:cNvSpPr>
            <a:spLocks noGrp="1"/>
          </p:cNvSpPr>
          <p:nvPr>
            <p:ph type="sldNum" sz="quarter" idx="10"/>
          </p:nvPr>
        </p:nvSpPr>
        <p:spPr/>
        <p:txBody>
          <a:bodyPr/>
          <a:lstStyle/>
          <a:p>
            <a:fld id="{ED5295C8-4A47-4CF8-B0FB-375B503BD660}" type="slidenum">
              <a:rPr lang="en-US" smtClean="0"/>
              <a:t>46</a:t>
            </a:fld>
            <a:endParaRPr lang="en-US"/>
          </a:p>
        </p:txBody>
      </p:sp>
    </p:spTree>
    <p:extLst>
      <p:ext uri="{BB962C8B-B14F-4D97-AF65-F5344CB8AC3E}">
        <p14:creationId xmlns:p14="http://schemas.microsoft.com/office/powerpoint/2010/main" val="293672685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Constrained PowerShell allows traditional</a:t>
            </a:r>
            <a:r>
              <a:rPr lang="en-US" baseline="0" dirty="0"/>
              <a:t> scripting language elements such as if/then/else, loop constructs, etc.</a:t>
            </a:r>
          </a:p>
          <a:p>
            <a:endParaRPr lang="en-US" baseline="0" dirty="0"/>
          </a:p>
          <a:p>
            <a:r>
              <a:rPr lang="en-US" baseline="0" dirty="0"/>
              <a:t>Disallows the kind of language features loved and abused by attackers to run shellcode / etc.</a:t>
            </a:r>
          </a:p>
          <a:p>
            <a:endParaRPr lang="en-US" baseline="0" dirty="0"/>
          </a:p>
          <a:p>
            <a:r>
              <a:rPr lang="en-US" baseline="0" dirty="0"/>
              <a:t>Not a full sandbox – you can still delete files, format hard drives, etc.</a:t>
            </a:r>
          </a:p>
          <a:p>
            <a:r>
              <a:rPr lang="en-US" baseline="0" dirty="0"/>
              <a:t>WMIPlant is an example RAT that uses only basic scripting + WMI, although it could just as well be written in Batch files + WMIC</a:t>
            </a:r>
          </a:p>
        </p:txBody>
      </p:sp>
      <p:sp>
        <p:nvSpPr>
          <p:cNvPr id="4" name="Slide Number Placeholder 3"/>
          <p:cNvSpPr>
            <a:spLocks noGrp="1"/>
          </p:cNvSpPr>
          <p:nvPr>
            <p:ph type="sldNum" sz="quarter" idx="10"/>
          </p:nvPr>
        </p:nvSpPr>
        <p:spPr/>
        <p:txBody>
          <a:bodyPr/>
          <a:lstStyle/>
          <a:p>
            <a:fld id="{ED5295C8-4A47-4CF8-B0FB-375B503BD660}" type="slidenum">
              <a:rPr lang="en-US" smtClean="0"/>
              <a:t>47</a:t>
            </a:fld>
            <a:endParaRPr lang="en-US"/>
          </a:p>
        </p:txBody>
      </p:sp>
    </p:spTree>
    <p:extLst>
      <p:ext uri="{BB962C8B-B14F-4D97-AF65-F5344CB8AC3E}">
        <p14:creationId xmlns:p14="http://schemas.microsoft.com/office/powerpoint/2010/main" val="96158814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you expose PowerShell</a:t>
            </a:r>
            <a:r>
              <a:rPr lang="en-US" baseline="0" dirty="0"/>
              <a:t> scripts to untrusted users (i.e.: ConstrainedLanguage or a JEA function), you do need to be aware of secure coding practices.</a:t>
            </a:r>
          </a:p>
          <a:p>
            <a:r>
              <a:rPr lang="en-US" baseline="0" dirty="0"/>
              <a:t>Like other languages, it is possible to write scripts that take untrusted input across a security boundary and run them.</a:t>
            </a:r>
          </a:p>
          <a:p>
            <a:endParaRPr lang="en-US" baseline="0" dirty="0"/>
          </a:p>
          <a:p>
            <a:r>
              <a:rPr lang="en-US" baseline="0" dirty="0"/>
              <a:t>Matt Graeber: Defensive Coding Techniques for a High Security Environment</a:t>
            </a:r>
          </a:p>
        </p:txBody>
      </p:sp>
      <p:sp>
        <p:nvSpPr>
          <p:cNvPr id="4" name="Slide Number Placeholder 3"/>
          <p:cNvSpPr>
            <a:spLocks noGrp="1"/>
          </p:cNvSpPr>
          <p:nvPr>
            <p:ph type="sldNum" sz="quarter" idx="10"/>
          </p:nvPr>
        </p:nvSpPr>
        <p:spPr/>
        <p:txBody>
          <a:bodyPr/>
          <a:lstStyle/>
          <a:p>
            <a:fld id="{AC333F9D-8FE7-46DB-9586-D3EF420CB677}" type="slidenum">
              <a:rPr lang="en-US" smtClean="0"/>
              <a:t>48</a:t>
            </a:fld>
            <a:endParaRPr lang="en-US"/>
          </a:p>
        </p:txBody>
      </p:sp>
    </p:spTree>
    <p:extLst>
      <p:ext uri="{BB962C8B-B14F-4D97-AF65-F5344CB8AC3E}">
        <p14:creationId xmlns:p14="http://schemas.microsoft.com/office/powerpoint/2010/main" val="52203788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incredible structure</a:t>
            </a:r>
            <a:r>
              <a:rPr lang="en-US" baseline="0" dirty="0"/>
              <a:t> of the AST lets you do advanced analysis of potentially dangerous coding techniques</a:t>
            </a:r>
            <a:endParaRPr lang="en-US" dirty="0"/>
          </a:p>
        </p:txBody>
      </p:sp>
      <p:sp>
        <p:nvSpPr>
          <p:cNvPr id="4" name="Slide Number Placeholder 3"/>
          <p:cNvSpPr>
            <a:spLocks noGrp="1"/>
          </p:cNvSpPr>
          <p:nvPr>
            <p:ph type="sldNum" sz="quarter" idx="10"/>
          </p:nvPr>
        </p:nvSpPr>
        <p:spPr/>
        <p:txBody>
          <a:bodyPr/>
          <a:lstStyle/>
          <a:p>
            <a:fld id="{09BB3A9C-7868-43DF-BF00-B160B6C2007B}" type="slidenum">
              <a:rPr lang="en-US" smtClean="0"/>
              <a:t>49</a:t>
            </a:fld>
            <a:endParaRPr lang="en-US"/>
          </a:p>
        </p:txBody>
      </p:sp>
    </p:spTree>
    <p:extLst>
      <p:ext uri="{BB962C8B-B14F-4D97-AF65-F5344CB8AC3E}">
        <p14:creationId xmlns:p14="http://schemas.microsoft.com/office/powerpoint/2010/main" val="355408647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PowerShell Script Analyzer lets you do this at</a:t>
            </a:r>
            <a:r>
              <a:rPr lang="en-US" baseline="0" dirty="0"/>
              <a:t> scale. It forms the foundation of all syntactic checks built into the PowerShell extension for Visual Studio Code.</a:t>
            </a:r>
            <a:endParaRPr lang="en-US" dirty="0"/>
          </a:p>
        </p:txBody>
      </p:sp>
      <p:sp>
        <p:nvSpPr>
          <p:cNvPr id="4" name="Slide Number Placeholder 3"/>
          <p:cNvSpPr>
            <a:spLocks noGrp="1"/>
          </p:cNvSpPr>
          <p:nvPr>
            <p:ph type="sldNum" sz="quarter" idx="10"/>
          </p:nvPr>
        </p:nvSpPr>
        <p:spPr/>
        <p:txBody>
          <a:bodyPr/>
          <a:lstStyle/>
          <a:p>
            <a:fld id="{09BB3A9C-7868-43DF-BF00-B160B6C2007B}" type="slidenum">
              <a:rPr lang="en-US" smtClean="0"/>
              <a:t>50</a:t>
            </a:fld>
            <a:endParaRPr lang="en-US"/>
          </a:p>
        </p:txBody>
      </p:sp>
    </p:spTree>
    <p:extLst>
      <p:ext uri="{BB962C8B-B14F-4D97-AF65-F5344CB8AC3E}">
        <p14:creationId xmlns:p14="http://schemas.microsoft.com/office/powerpoint/2010/main" val="307976584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PowerShell Injection</a:t>
            </a:r>
            <a:r>
              <a:rPr lang="en-US" baseline="0" dirty="0"/>
              <a:t> Hunter module looks for many instances of unsafe coding practices when</a:t>
            </a:r>
          </a:p>
          <a:p>
            <a:r>
              <a:rPr lang="en-US" baseline="0" dirty="0"/>
              <a:t>PowerShell scripts are exposed to untrusted input</a:t>
            </a:r>
          </a:p>
          <a:p>
            <a:endParaRPr lang="en-US" baseline="0" dirty="0"/>
          </a:p>
          <a:p>
            <a:r>
              <a:rPr lang="en-US" dirty="0"/>
              <a:t>https://devblogs.microsoft.com/powershell/powershell-injection-hunter-security-auditing-for-powershell-scripts/</a:t>
            </a:r>
          </a:p>
        </p:txBody>
      </p:sp>
      <p:sp>
        <p:nvSpPr>
          <p:cNvPr id="4" name="Slide Number Placeholder 3"/>
          <p:cNvSpPr>
            <a:spLocks noGrp="1"/>
          </p:cNvSpPr>
          <p:nvPr>
            <p:ph type="sldNum" sz="quarter" idx="10"/>
          </p:nvPr>
        </p:nvSpPr>
        <p:spPr/>
        <p:txBody>
          <a:bodyPr/>
          <a:lstStyle/>
          <a:p>
            <a:fld id="{09BB3A9C-7868-43DF-BF00-B160B6C2007B}" type="slidenum">
              <a:rPr lang="en-US" smtClean="0"/>
              <a:t>51</a:t>
            </a:fld>
            <a:endParaRPr lang="en-US"/>
          </a:p>
        </p:txBody>
      </p:sp>
    </p:spTree>
    <p:extLst>
      <p:ext uri="{BB962C8B-B14F-4D97-AF65-F5344CB8AC3E}">
        <p14:creationId xmlns:p14="http://schemas.microsoft.com/office/powerpoint/2010/main" val="236460659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9BB3A9C-7868-43DF-BF00-B160B6C2007B}" type="slidenum">
              <a:rPr lang="en-US" smtClean="0"/>
              <a:t>52</a:t>
            </a:fld>
            <a:endParaRPr lang="en-US"/>
          </a:p>
        </p:txBody>
      </p:sp>
    </p:spTree>
    <p:extLst>
      <p:ext uri="{BB962C8B-B14F-4D97-AF65-F5344CB8AC3E}">
        <p14:creationId xmlns:p14="http://schemas.microsoft.com/office/powerpoint/2010/main" val="8790045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slight variation. Rather than download a stager, this one embeds it,</a:t>
            </a:r>
            <a:r>
              <a:rPr lang="en-US" baseline="0" dirty="0"/>
              <a:t> extracts it, and runs it.</a:t>
            </a:r>
            <a:endParaRPr lang="en-US" dirty="0"/>
          </a:p>
        </p:txBody>
      </p:sp>
      <p:sp>
        <p:nvSpPr>
          <p:cNvPr id="4" name="Slide Number Placeholder 3"/>
          <p:cNvSpPr>
            <a:spLocks noGrp="1"/>
          </p:cNvSpPr>
          <p:nvPr>
            <p:ph type="sldNum" sz="quarter" idx="10"/>
          </p:nvPr>
        </p:nvSpPr>
        <p:spPr/>
        <p:txBody>
          <a:bodyPr/>
          <a:lstStyle/>
          <a:p>
            <a:fld id="{ED5295C8-4A47-4CF8-B0FB-375B503BD660}" type="slidenum">
              <a:rPr lang="en-US" smtClean="0"/>
              <a:t>7</a:t>
            </a:fld>
            <a:endParaRPr lang="en-US"/>
          </a:p>
        </p:txBody>
      </p:sp>
    </p:spTree>
    <p:extLst>
      <p:ext uri="{BB962C8B-B14F-4D97-AF65-F5344CB8AC3E}">
        <p14:creationId xmlns:p14="http://schemas.microsoft.com/office/powerpoint/2010/main" val="245260586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Everything</a:t>
            </a:r>
            <a:r>
              <a:rPr lang="en-US" baseline="0" dirty="0"/>
              <a:t> is great now.</a:t>
            </a:r>
          </a:p>
          <a:p>
            <a:endParaRPr lang="en-US" baseline="0" dirty="0"/>
          </a:p>
          <a:p>
            <a:r>
              <a:rPr lang="en-US" baseline="0" dirty="0"/>
              <a:t>Logging</a:t>
            </a:r>
          </a:p>
          <a:p>
            <a:r>
              <a:rPr lang="en-US" baseline="0" dirty="0"/>
              <a:t>Device Guard</a:t>
            </a:r>
          </a:p>
          <a:p>
            <a:r>
              <a:rPr lang="en-US" baseline="0" dirty="0"/>
              <a:t>Script Analysis, etc.</a:t>
            </a:r>
          </a:p>
          <a:p>
            <a:endParaRPr lang="en-US" baseline="0" dirty="0"/>
          </a:p>
          <a:p>
            <a:r>
              <a:rPr lang="en-US" baseline="0" dirty="0"/>
              <a:t>Are we done?  Almost.</a:t>
            </a:r>
            <a:endParaRPr lang="en-US" dirty="0"/>
          </a:p>
        </p:txBody>
      </p:sp>
      <p:sp>
        <p:nvSpPr>
          <p:cNvPr id="4" name="Slide Number Placeholder 3"/>
          <p:cNvSpPr>
            <a:spLocks noGrp="1"/>
          </p:cNvSpPr>
          <p:nvPr>
            <p:ph type="sldNum" sz="quarter" idx="10"/>
          </p:nvPr>
        </p:nvSpPr>
        <p:spPr/>
        <p:txBody>
          <a:bodyPr/>
          <a:lstStyle/>
          <a:p>
            <a:fld id="{ED5295C8-4A47-4CF8-B0FB-375B503BD660}" type="slidenum">
              <a:rPr lang="en-US" smtClean="0"/>
              <a:t>53</a:t>
            </a:fld>
            <a:endParaRPr lang="en-US"/>
          </a:p>
        </p:txBody>
      </p:sp>
    </p:spTree>
    <p:extLst>
      <p:ext uri="{BB962C8B-B14F-4D97-AF65-F5344CB8AC3E}">
        <p14:creationId xmlns:p14="http://schemas.microsoft.com/office/powerpoint/2010/main" val="175143465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Despite all the great</a:t>
            </a:r>
            <a:r>
              <a:rPr lang="en-US" sz="1200" b="0" i="0" u="none" strike="noStrike" kern="1200" baseline="0" dirty="0">
                <a:solidFill>
                  <a:schemeClr val="tx1"/>
                </a:solidFill>
                <a:effectLst/>
                <a:latin typeface="+mn-lt"/>
                <a:ea typeface="+mn-ea"/>
                <a:cs typeface="+mn-cs"/>
              </a:rPr>
              <a:t> improvements in PowerShell v5 and greater, we did not invent time travel.</a:t>
            </a:r>
          </a:p>
          <a:p>
            <a:endParaRPr lang="en-US" sz="1200" b="0" i="0" u="none" strike="noStrike" kern="1200" baseline="0" dirty="0">
              <a:solidFill>
                <a:schemeClr val="tx1"/>
              </a:solidFill>
              <a:effectLst/>
              <a:latin typeface="+mn-lt"/>
              <a:ea typeface="+mn-ea"/>
              <a:cs typeface="+mn-cs"/>
            </a:endParaRPr>
          </a:p>
          <a:p>
            <a:r>
              <a:rPr lang="en-US" sz="1200" b="0" i="0" u="none" strike="noStrike" kern="1200" baseline="0" dirty="0">
                <a:solidFill>
                  <a:schemeClr val="tx1"/>
                </a:solidFill>
                <a:effectLst/>
                <a:latin typeface="+mn-lt"/>
                <a:ea typeface="+mn-ea"/>
                <a:cs typeface="+mn-cs"/>
              </a:rPr>
              <a:t>So V2 of the engine doesn’t have these advances.</a:t>
            </a:r>
          </a:p>
          <a:p>
            <a:endParaRPr lang="en-US" sz="1200" b="0" i="0" u="none" strike="noStrike" kern="1200" baseline="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Command Line Version Parameter</a:t>
            </a:r>
          </a:p>
          <a:p>
            <a:r>
              <a:rPr lang="en-US" sz="1200" b="0" i="0" u="none" strike="noStrike" kern="1200" dirty="0">
                <a:solidFill>
                  <a:schemeClr val="tx1"/>
                </a:solidFill>
                <a:effectLst/>
                <a:latin typeface="+mn-lt"/>
                <a:ea typeface="+mn-ea"/>
                <a:cs typeface="+mn-cs"/>
              </a:rPr>
              <a:t>Hosting Applications Compiled using V2 Reference Assemblies (PSAttack)</a:t>
            </a:r>
          </a:p>
          <a:p>
            <a:r>
              <a:rPr lang="en-US" sz="1200" b="0" i="0" kern="1200" dirty="0">
                <a:solidFill>
                  <a:schemeClr val="tx1"/>
                </a:solidFill>
                <a:effectLst/>
                <a:latin typeface="+mn-lt"/>
                <a:ea typeface="+mn-ea"/>
                <a:cs typeface="+mn-cs"/>
              </a:rPr>
              <a:t>Explicitly</a:t>
            </a:r>
            <a:r>
              <a:rPr lang="en-US" sz="1200" b="0" i="0" kern="1200" baseline="0" dirty="0">
                <a:solidFill>
                  <a:schemeClr val="tx1"/>
                </a:solidFill>
                <a:effectLst/>
                <a:latin typeface="+mn-lt"/>
                <a:ea typeface="+mn-ea"/>
                <a:cs typeface="+mn-cs"/>
              </a:rPr>
              <a:t> binding against the V2 CLR (PowerShell Empire PSInject)</a:t>
            </a:r>
          </a:p>
          <a:p>
            <a:endParaRPr lang="en-US" sz="1200" b="0" i="0" kern="1200" baseline="0" dirty="0">
              <a:solidFill>
                <a:schemeClr val="tx1"/>
              </a:solidFill>
              <a:effectLst/>
              <a:latin typeface="+mn-lt"/>
              <a:ea typeface="+mn-ea"/>
              <a:cs typeface="+mn-cs"/>
            </a:endParaRPr>
          </a:p>
          <a:p>
            <a:r>
              <a:rPr lang="en-US" sz="1200" b="0" i="0" kern="1200" baseline="0" dirty="0">
                <a:solidFill>
                  <a:schemeClr val="tx1"/>
                </a:solidFill>
                <a:effectLst/>
                <a:latin typeface="+mn-lt"/>
                <a:ea typeface="+mn-ea"/>
                <a:cs typeface="+mn-cs"/>
              </a:rPr>
              <a:t>Solutions: </a:t>
            </a:r>
          </a:p>
          <a:p>
            <a:endParaRPr lang="en-US" sz="1200" b="0" i="0" kern="1200" baseline="0" dirty="0">
              <a:solidFill>
                <a:schemeClr val="tx1"/>
              </a:solidFill>
              <a:effectLst/>
              <a:latin typeface="+mn-lt"/>
              <a:ea typeface="+mn-ea"/>
              <a:cs typeface="+mn-cs"/>
            </a:endParaRPr>
          </a:p>
          <a:p>
            <a:r>
              <a:rPr lang="en-US" sz="1200" b="0" i="0" kern="1200" baseline="0" dirty="0">
                <a:solidFill>
                  <a:schemeClr val="tx1"/>
                </a:solidFill>
                <a:effectLst/>
                <a:latin typeface="+mn-lt"/>
                <a:ea typeface="+mn-ea"/>
                <a:cs typeface="+mn-cs"/>
              </a:rPr>
              <a:t>PowerShell Event ID 400</a:t>
            </a:r>
          </a:p>
          <a:p>
            <a:r>
              <a:rPr lang="en-US" sz="1200" b="0" i="0" kern="1200" baseline="0" dirty="0">
                <a:solidFill>
                  <a:schemeClr val="tx1"/>
                </a:solidFill>
                <a:effectLst/>
                <a:latin typeface="+mn-lt"/>
                <a:ea typeface="+mn-ea"/>
                <a:cs typeface="+mn-cs"/>
              </a:rPr>
              <a:t>File Auditing for System.Management.Automation</a:t>
            </a:r>
          </a:p>
        </p:txBody>
      </p:sp>
      <p:sp>
        <p:nvSpPr>
          <p:cNvPr id="4" name="Slide Number Placeholder 3"/>
          <p:cNvSpPr>
            <a:spLocks noGrp="1"/>
          </p:cNvSpPr>
          <p:nvPr>
            <p:ph type="sldNum" sz="quarter" idx="10"/>
          </p:nvPr>
        </p:nvSpPr>
        <p:spPr/>
        <p:txBody>
          <a:bodyPr/>
          <a:lstStyle/>
          <a:p>
            <a:fld id="{ED5295C8-4A47-4CF8-B0FB-375B503BD660}" type="slidenum">
              <a:rPr lang="en-US" smtClean="0"/>
              <a:t>54</a:t>
            </a:fld>
            <a:endParaRPr lang="en-US"/>
          </a:p>
        </p:txBody>
      </p:sp>
    </p:spTree>
    <p:extLst>
      <p:ext uri="{BB962C8B-B14F-4D97-AF65-F5344CB8AC3E}">
        <p14:creationId xmlns:p14="http://schemas.microsoft.com/office/powerpoint/2010/main" val="65223711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the attacker’s perspective, PowerShell was initially</a:t>
            </a:r>
            <a:r>
              <a:rPr lang="en-US" baseline="0" dirty="0"/>
              <a:t> heralded as being a forensically clean, powerful, and modern – a wonderland</a:t>
            </a:r>
          </a:p>
          <a:p>
            <a:r>
              <a:rPr lang="en-US" baseline="0" dirty="0"/>
              <a:t>where any attack you imagine can come true</a:t>
            </a:r>
            <a:endParaRPr lang="en-US" dirty="0"/>
          </a:p>
        </p:txBody>
      </p:sp>
      <p:sp>
        <p:nvSpPr>
          <p:cNvPr id="4" name="Slide Number Placeholder 3"/>
          <p:cNvSpPr>
            <a:spLocks noGrp="1"/>
          </p:cNvSpPr>
          <p:nvPr>
            <p:ph type="sldNum" sz="quarter" idx="10"/>
          </p:nvPr>
        </p:nvSpPr>
        <p:spPr/>
        <p:txBody>
          <a:bodyPr/>
          <a:lstStyle/>
          <a:p>
            <a:fld id="{ED5295C8-4A47-4CF8-B0FB-375B503BD660}" type="slidenum">
              <a:rPr lang="en-US" smtClean="0"/>
              <a:t>55</a:t>
            </a:fld>
            <a:endParaRPr lang="en-US"/>
          </a:p>
        </p:txBody>
      </p:sp>
    </p:spTree>
    <p:extLst>
      <p:ext uri="{BB962C8B-B14F-4D97-AF65-F5344CB8AC3E}">
        <p14:creationId xmlns:p14="http://schemas.microsoft.com/office/powerpoint/2010/main" val="340049252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a:t>
            </a:r>
            <a:r>
              <a:rPr lang="en-US" baseline="0" dirty="0"/>
              <a:t> an organization that is aware of, and is monitoring, their PowerShell usage, the opposite is true.</a:t>
            </a:r>
            <a:endParaRPr lang="en-US" dirty="0"/>
          </a:p>
        </p:txBody>
      </p:sp>
      <p:sp>
        <p:nvSpPr>
          <p:cNvPr id="4" name="Slide Number Placeholder 3"/>
          <p:cNvSpPr>
            <a:spLocks noGrp="1"/>
          </p:cNvSpPr>
          <p:nvPr>
            <p:ph type="sldNum" sz="quarter" idx="10"/>
          </p:nvPr>
        </p:nvSpPr>
        <p:spPr/>
        <p:txBody>
          <a:bodyPr/>
          <a:lstStyle/>
          <a:p>
            <a:fld id="{ED5295C8-4A47-4CF8-B0FB-375B503BD660}" type="slidenum">
              <a:rPr lang="en-US" smtClean="0"/>
              <a:t>56</a:t>
            </a:fld>
            <a:endParaRPr lang="en-US"/>
          </a:p>
        </p:txBody>
      </p:sp>
    </p:spTree>
    <p:extLst>
      <p:ext uri="{BB962C8B-B14F-4D97-AF65-F5344CB8AC3E}">
        <p14:creationId xmlns:p14="http://schemas.microsoft.com/office/powerpoint/2010/main" val="159146343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9/20/2019 9:46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57</a:t>
            </a:fld>
            <a:endParaRPr lang="en-US" dirty="0"/>
          </a:p>
        </p:txBody>
      </p:sp>
    </p:spTree>
    <p:extLst>
      <p:ext uri="{BB962C8B-B14F-4D97-AF65-F5344CB8AC3E}">
        <p14:creationId xmlns:p14="http://schemas.microsoft.com/office/powerpoint/2010/main" val="334381434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relevant links</a:t>
            </a:r>
          </a:p>
        </p:txBody>
      </p:sp>
      <p:sp>
        <p:nvSpPr>
          <p:cNvPr id="4" name="Slide Number Placeholder 3"/>
          <p:cNvSpPr>
            <a:spLocks noGrp="1"/>
          </p:cNvSpPr>
          <p:nvPr>
            <p:ph type="sldNum" sz="quarter" idx="10"/>
          </p:nvPr>
        </p:nvSpPr>
        <p:spPr/>
        <p:txBody>
          <a:bodyPr/>
          <a:lstStyle/>
          <a:p>
            <a:fld id="{ED5295C8-4A47-4CF8-B0FB-375B503BD660}" type="slidenum">
              <a:rPr lang="en-US" smtClean="0"/>
              <a:t>59</a:t>
            </a:fld>
            <a:endParaRPr lang="en-US"/>
          </a:p>
        </p:txBody>
      </p:sp>
    </p:spTree>
    <p:extLst>
      <p:ext uri="{BB962C8B-B14F-4D97-AF65-F5344CB8AC3E}">
        <p14:creationId xmlns:p14="http://schemas.microsoft.com/office/powerpoint/2010/main" val="14038880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POWERSHELL ATTACK.</a:t>
            </a:r>
          </a:p>
          <a:p>
            <a:endParaRPr lang="en-US" dirty="0"/>
          </a:p>
          <a:p>
            <a:r>
              <a:rPr lang="en-US" dirty="0"/>
              <a:t>PowerShell is just one part of this attack but</a:t>
            </a:r>
            <a:r>
              <a:rPr lang="en-US" baseline="0" dirty="0"/>
              <a:t> is the cool trend and gets the headlines. </a:t>
            </a:r>
            <a:endParaRPr lang="en-US" dirty="0"/>
          </a:p>
        </p:txBody>
      </p:sp>
      <p:sp>
        <p:nvSpPr>
          <p:cNvPr id="4" name="Slide Number Placeholder 3"/>
          <p:cNvSpPr>
            <a:spLocks noGrp="1"/>
          </p:cNvSpPr>
          <p:nvPr>
            <p:ph type="sldNum" sz="quarter" idx="10"/>
          </p:nvPr>
        </p:nvSpPr>
        <p:spPr/>
        <p:txBody>
          <a:bodyPr/>
          <a:lstStyle/>
          <a:p>
            <a:fld id="{ED5295C8-4A47-4CF8-B0FB-375B503BD660}" type="slidenum">
              <a:rPr lang="en-US" smtClean="0"/>
              <a:t>8</a:t>
            </a:fld>
            <a:endParaRPr lang="en-US"/>
          </a:p>
        </p:txBody>
      </p:sp>
    </p:spTree>
    <p:extLst>
      <p:ext uri="{BB962C8B-B14F-4D97-AF65-F5344CB8AC3E}">
        <p14:creationId xmlns:p14="http://schemas.microsoft.com/office/powerpoint/2010/main" val="15570372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Usually, about the same.</a:t>
            </a:r>
          </a:p>
          <a:p>
            <a:endParaRPr lang="en-US" dirty="0"/>
          </a:p>
          <a:p>
            <a:r>
              <a:rPr lang="en-US" dirty="0"/>
              <a:t>Here’s a few examples from FireEye and Security Affairs about some targeted attacks against banks.</a:t>
            </a:r>
          </a:p>
          <a:p>
            <a:endParaRPr lang="en-US" dirty="0"/>
          </a:p>
          <a:p>
            <a:r>
              <a:rPr lang="en-US" dirty="0"/>
              <a:t>If you’ve seen one VBA macro, you’ve seen them all.</a:t>
            </a:r>
          </a:p>
          <a:p>
            <a:endParaRPr lang="en-US" dirty="0"/>
          </a:p>
          <a:p>
            <a:r>
              <a:rPr lang="en-US" dirty="0"/>
              <a:t>Credits: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https://www.fireeye.com/blog/threat-research/2018/09/apt10-targeting-japanese-corporations-using-updated-ttps.html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https://www.scmagazine.com/home/security-news/apts-cyberespionage/fireeye-researchers-identified-a-phishing-campaign-conducted-by-apt34-masquerading-as-a-member-of-cambridge-university-to-gain-their-victims-trust-to-open-malicious-documents/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https://securityaffairs.co/wordpress/59149/apt/apt32-vietnamese-government.html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p:txBody>
      </p:sp>
      <p:sp>
        <p:nvSpPr>
          <p:cNvPr id="4" name="Slide Number Placeholder 3"/>
          <p:cNvSpPr>
            <a:spLocks noGrp="1"/>
          </p:cNvSpPr>
          <p:nvPr>
            <p:ph type="sldNum" sz="quarter" idx="10"/>
          </p:nvPr>
        </p:nvSpPr>
        <p:spPr/>
        <p:txBody>
          <a:bodyPr/>
          <a:lstStyle/>
          <a:p>
            <a:fld id="{ED5295C8-4A47-4CF8-B0FB-375B503BD660}" type="slidenum">
              <a:rPr lang="en-US" smtClean="0"/>
              <a:t>9</a:t>
            </a:fld>
            <a:endParaRPr lang="en-US"/>
          </a:p>
        </p:txBody>
      </p:sp>
    </p:spTree>
    <p:extLst>
      <p:ext uri="{BB962C8B-B14F-4D97-AF65-F5344CB8AC3E}">
        <p14:creationId xmlns:p14="http://schemas.microsoft.com/office/powerpoint/2010/main" val="36068975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Photo credit:</a:t>
            </a:r>
          </a:p>
          <a:p>
            <a:r>
              <a:rPr lang="en-US" dirty="0"/>
              <a:t>https://arca.com/resources/blog/why-do-people-rob-banks-because-thats-where-the-money-is</a:t>
            </a:r>
          </a:p>
        </p:txBody>
      </p:sp>
      <p:sp>
        <p:nvSpPr>
          <p:cNvPr id="4" name="Slide Number Placeholder 3"/>
          <p:cNvSpPr>
            <a:spLocks noGrp="1"/>
          </p:cNvSpPr>
          <p:nvPr>
            <p:ph type="sldNum" sz="quarter" idx="5"/>
          </p:nvPr>
        </p:nvSpPr>
        <p:spPr/>
        <p:txBody>
          <a:bodyPr/>
          <a:lstStyle/>
          <a:p>
            <a:fld id="{ED5295C8-4A47-4CF8-B0FB-375B503BD660}" type="slidenum">
              <a:rPr lang="en-US" smtClean="0"/>
              <a:t>10</a:t>
            </a:fld>
            <a:endParaRPr lang="en-US"/>
          </a:p>
        </p:txBody>
      </p:sp>
    </p:spTree>
    <p:extLst>
      <p:ext uri="{BB962C8B-B14F-4D97-AF65-F5344CB8AC3E}">
        <p14:creationId xmlns:p14="http://schemas.microsoft.com/office/powerpoint/2010/main" val="23397093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dive a little deeper into those PowerShell attacks.</a:t>
            </a:r>
          </a:p>
          <a:p>
            <a:endParaRPr lang="en-US" dirty="0"/>
          </a:p>
          <a:p>
            <a:r>
              <a:rPr lang="en-US" dirty="0"/>
              <a:t>Palo Alto’s Unit 42 did a great analysis of the initial entry point of some attacks that leveraged PowerShell at some point.</a:t>
            </a:r>
          </a:p>
          <a:p>
            <a:endParaRPr lang="en-US" baseline="0" dirty="0"/>
          </a:p>
          <a:p>
            <a:r>
              <a:rPr lang="en-US" baseline="0" dirty="0"/>
              <a:t>The vast majority started as an exe, doc, or spreadsheet macro.</a:t>
            </a:r>
          </a:p>
          <a:p>
            <a:endParaRPr lang="en-US" baseline="0" dirty="0"/>
          </a:p>
          <a:p>
            <a:r>
              <a:rPr lang="en-US" baseline="0" dirty="0"/>
              <a:t>(BTW: All this data on GitHub)</a:t>
            </a:r>
          </a:p>
        </p:txBody>
      </p:sp>
      <p:sp>
        <p:nvSpPr>
          <p:cNvPr id="4" name="Slide Number Placeholder 3"/>
          <p:cNvSpPr>
            <a:spLocks noGrp="1"/>
          </p:cNvSpPr>
          <p:nvPr>
            <p:ph type="sldNum" sz="quarter" idx="10"/>
          </p:nvPr>
        </p:nvSpPr>
        <p:spPr/>
        <p:txBody>
          <a:bodyPr/>
          <a:lstStyle/>
          <a:p>
            <a:fld id="{ED5295C8-4A47-4CF8-B0FB-375B503BD660}" type="slidenum">
              <a:rPr lang="en-US" smtClean="0"/>
              <a:t>11</a:t>
            </a:fld>
            <a:endParaRPr lang="en-US"/>
          </a:p>
        </p:txBody>
      </p:sp>
    </p:spTree>
    <p:extLst>
      <p:ext uri="{BB962C8B-B14F-4D97-AF65-F5344CB8AC3E}">
        <p14:creationId xmlns:p14="http://schemas.microsoft.com/office/powerpoint/2010/main" val="212993471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95269" y="1122363"/>
            <a:ext cx="9001462" cy="2387600"/>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595269" y="3602038"/>
            <a:ext cx="9001462"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AD6EE87-EBD5-4F12-A48A-63ACA297AC8F}" type="datetimeFigureOut">
              <a:rPr lang="en-US" smtClean="0"/>
              <a:t>9/20/2019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pic>
        <p:nvPicPr>
          <p:cNvPr id="7" name="Picture 6"/>
          <p:cNvPicPr>
            <a:picLocks noChangeAspect="1"/>
          </p:cNvPicPr>
          <p:nvPr userDrawn="1"/>
        </p:nvPicPr>
        <p:blipFill>
          <a:blip r:embed="rId2"/>
          <a:stretch>
            <a:fillRect/>
          </a:stretch>
        </p:blipFill>
        <p:spPr>
          <a:xfrm>
            <a:off x="1512318" y="87218"/>
            <a:ext cx="1396124" cy="1427825"/>
          </a:xfrm>
          <a:prstGeom prst="rect">
            <a:avLst/>
          </a:prstGeom>
        </p:spPr>
      </p:pic>
      <p:pic>
        <p:nvPicPr>
          <p:cNvPr id="8" name="Picture 7"/>
          <p:cNvPicPr>
            <a:picLocks noChangeAspect="1"/>
          </p:cNvPicPr>
          <p:nvPr userDrawn="1"/>
        </p:nvPicPr>
        <p:blipFill>
          <a:blip r:embed="rId2"/>
          <a:stretch>
            <a:fillRect/>
          </a:stretch>
        </p:blipFill>
        <p:spPr>
          <a:xfrm>
            <a:off x="7892601" y="153559"/>
            <a:ext cx="1396124" cy="1427825"/>
          </a:xfrm>
          <a:prstGeom prst="rect">
            <a:avLst/>
          </a:prstGeom>
        </p:spPr>
      </p:pic>
      <p:pic>
        <p:nvPicPr>
          <p:cNvPr id="9" name="Picture 8"/>
          <p:cNvPicPr>
            <a:picLocks noChangeAspect="1"/>
          </p:cNvPicPr>
          <p:nvPr userDrawn="1"/>
        </p:nvPicPr>
        <p:blipFill>
          <a:blip r:embed="rId2"/>
          <a:stretch>
            <a:fillRect/>
          </a:stretch>
        </p:blipFill>
        <p:spPr>
          <a:xfrm>
            <a:off x="4702460" y="87217"/>
            <a:ext cx="1396124" cy="1427825"/>
          </a:xfrm>
          <a:prstGeom prst="rect">
            <a:avLst/>
          </a:prstGeom>
        </p:spPr>
      </p:pic>
    </p:spTree>
    <p:extLst>
      <p:ext uri="{BB962C8B-B14F-4D97-AF65-F5344CB8AC3E}">
        <p14:creationId xmlns:p14="http://schemas.microsoft.com/office/powerpoint/2010/main" val="22692545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806" y="4289372"/>
            <a:ext cx="10367564" cy="819355"/>
          </a:xfrm>
        </p:spPr>
        <p:txBody>
          <a:bodyPr anchor="b">
            <a:normAutofit/>
          </a:bodyPr>
          <a:lstStyle>
            <a:lvl1pP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913806" y="621321"/>
            <a:ext cx="10367564" cy="3379735"/>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65998" cy="682472"/>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0298CD5-6C1E-4009-B41F-6DF62E31D3BE}" type="datetimeFigureOut">
              <a:rPr lang="en-US" smtClean="0"/>
              <a:pPr/>
              <a:t>9/20/2019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0836189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3424859"/>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5" y="4204820"/>
            <a:ext cx="10353761" cy="159218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0298CD5-6C1E-4009-B41F-6DF62E31D3BE}" type="datetimeFigureOut">
              <a:rPr lang="en-US" smtClean="0"/>
              <a:pPr/>
              <a:t>9/20/2019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76643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426812"/>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913794" y="4204821"/>
            <a:ext cx="10353762" cy="1586380"/>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0298CD5-6C1E-4009-B41F-6DF62E31D3BE}" type="datetimeFigureOut">
              <a:rPr lang="en-US" smtClean="0"/>
              <a:pPr/>
              <a:t>9/20/2019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
        <p:nvSpPr>
          <p:cNvPr id="11" name="TextBox 10"/>
          <p:cNvSpPr txBox="1"/>
          <p:nvPr/>
        </p:nvSpPr>
        <p:spPr>
          <a:xfrm>
            <a:off x="836612" y="735241"/>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657956" y="297209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20021192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806" y="2126942"/>
            <a:ext cx="10355327"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650556"/>
            <a:ext cx="10353763"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0298CD5-6C1E-4009-B41F-6DF62E31D3BE}" type="datetimeFigureOut">
              <a:rPr lang="en-US" smtClean="0"/>
              <a:pPr/>
              <a:t>9/20/2019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64449886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4" y="609600"/>
            <a:ext cx="10353762" cy="1325563"/>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4" y="2088319"/>
            <a:ext cx="3298956" cy="823305"/>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913794" y="2911624"/>
            <a:ext cx="3298956"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444878" y="2088320"/>
            <a:ext cx="3298558"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444878" y="2911624"/>
            <a:ext cx="329982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973298" y="2088320"/>
            <a:ext cx="3291211"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976346" y="2911624"/>
            <a:ext cx="329121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90298CD5-6C1E-4009-B41F-6DF62E31D3BE}" type="datetimeFigureOut">
              <a:rPr lang="en-US" smtClean="0"/>
              <a:pPr/>
              <a:t>9/20/2019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00975683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913795" y="609600"/>
            <a:ext cx="10353762" cy="1325563"/>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4195899"/>
            <a:ext cx="3298955"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1092020" y="2298987"/>
            <a:ext cx="2940050"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772161"/>
            <a:ext cx="3298955"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442701" y="4195899"/>
            <a:ext cx="3298983"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568996" y="2298987"/>
            <a:ext cx="2930525"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72160"/>
            <a:ext cx="3300336"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973423" y="4195899"/>
            <a:ext cx="3289900"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8152803" y="2298987"/>
            <a:ext cx="2932113"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298" y="4772161"/>
            <a:ext cx="3294258" cy="1019037"/>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90298CD5-6C1E-4009-B41F-6DF62E31D3BE}" type="datetimeFigureOut">
              <a:rPr lang="en-US" smtClean="0"/>
              <a:pPr/>
              <a:t>9/20/2019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44836494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CD73815-2707-4475-8F1A-B873CB631BB4}" type="datetimeFigureOut">
              <a:rPr lang="en-US" smtClean="0"/>
              <a:t>9/20/2019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60553614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609599"/>
            <a:ext cx="254265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4" y="609599"/>
            <a:ext cx="7658705" cy="5181601"/>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A4AFB99-0EAB-4182-AFF8-E214C82A68F6}" type="datetimeFigureOut">
              <a:rPr lang="en-US" smtClean="0"/>
              <a:t>9/20/2019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57807474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Section Slide">
    <p:bg>
      <p:bgPr>
        <a:solidFill>
          <a:srgbClr val="D2D2D2"/>
        </a:solidFill>
        <a:effectLst/>
      </p:bgPr>
    </p:bg>
    <p:spTree>
      <p:nvGrpSpPr>
        <p:cNvPr id="1" name=""/>
        <p:cNvGrpSpPr/>
        <p:nvPr/>
      </p:nvGrpSpPr>
      <p:grpSpPr>
        <a:xfrm>
          <a:off x="0" y="0"/>
          <a:ext cx="0" cy="0"/>
          <a:chOff x="0" y="0"/>
          <a:chExt cx="0" cy="0"/>
        </a:xfrm>
      </p:grpSpPr>
      <p:sp>
        <p:nvSpPr>
          <p:cNvPr id="12" name="Rectangle 11"/>
          <p:cNvSpPr>
            <a:spLocks/>
          </p:cNvSpPr>
          <p:nvPr userDrawn="1"/>
        </p:nvSpPr>
        <p:spPr>
          <a:xfrm>
            <a:off x="0" y="0"/>
            <a:ext cx="12192000" cy="6858000"/>
          </a:xfrm>
          <a:prstGeom prst="rect">
            <a:avLst/>
          </a:prstGeom>
          <a:solidFill>
            <a:srgbClr val="00205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2400" dirty="0"/>
          </a:p>
        </p:txBody>
      </p:sp>
      <p:sp>
        <p:nvSpPr>
          <p:cNvPr id="13" name="Title 1"/>
          <p:cNvSpPr>
            <a:spLocks noGrp="1" noChangeAspect="1"/>
          </p:cNvSpPr>
          <p:nvPr>
            <p:ph type="title"/>
          </p:nvPr>
        </p:nvSpPr>
        <p:spPr>
          <a:xfrm>
            <a:off x="213422" y="2746093"/>
            <a:ext cx="11765156" cy="2315435"/>
          </a:xfrm>
          <a:prstGeom prst="rect">
            <a:avLst/>
          </a:prstGeom>
        </p:spPr>
        <p:txBody>
          <a:bodyPr lIns="91440" tIns="91440" bIns="91440" anchor="t"/>
          <a:lstStyle>
            <a:lvl1pPr algn="l">
              <a:defRPr sz="6000">
                <a:solidFill>
                  <a:srgbClr val="FFFFFF"/>
                </a:solidFill>
                <a:latin typeface="Segoe UI Light"/>
                <a:cs typeface="Segoe UI Light"/>
              </a:defRPr>
            </a:lvl1pPr>
          </a:lstStyle>
          <a:p>
            <a:r>
              <a:rPr lang="en-US" dirty="0"/>
              <a:t>Click to edit Master title style</a:t>
            </a:r>
          </a:p>
        </p:txBody>
      </p:sp>
    </p:spTree>
    <p:extLst>
      <p:ext uri="{BB962C8B-B14F-4D97-AF65-F5344CB8AC3E}">
        <p14:creationId xmlns:p14="http://schemas.microsoft.com/office/powerpoint/2010/main" val="300364608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Interior1">
    <p:bg>
      <p:bgPr>
        <a:solidFill>
          <a:schemeClr val="accent2"/>
        </a:solidFill>
        <a:effectLst/>
      </p:bgPr>
    </p:bg>
    <p:spTree>
      <p:nvGrpSpPr>
        <p:cNvPr id="1" name=""/>
        <p:cNvGrpSpPr/>
        <p:nvPr/>
      </p:nvGrpSpPr>
      <p:grpSpPr>
        <a:xfrm>
          <a:off x="0" y="0"/>
          <a:ext cx="0" cy="0"/>
          <a:chOff x="0" y="0"/>
          <a:chExt cx="0" cy="0"/>
        </a:xfrm>
      </p:grpSpPr>
      <p:sp>
        <p:nvSpPr>
          <p:cNvPr id="13" name="Content Placeholder 2"/>
          <p:cNvSpPr>
            <a:spLocks noGrp="1"/>
          </p:cNvSpPr>
          <p:nvPr>
            <p:ph idx="1" hasCustomPrompt="1"/>
          </p:nvPr>
        </p:nvSpPr>
        <p:spPr>
          <a:xfrm>
            <a:off x="0" y="1237240"/>
            <a:ext cx="12192000" cy="4876800"/>
          </a:xfrm>
          <a:prstGeom prst="rect">
            <a:avLst/>
          </a:prstGeom>
        </p:spPr>
        <p:txBody>
          <a:bodyPr lIns="182880" tIns="182880" rIns="182880" bIns="182880"/>
          <a:lstStyle>
            <a:lvl1pPr marL="0" indent="0">
              <a:spcBef>
                <a:spcPts val="1333"/>
              </a:spcBef>
              <a:buFont typeface="Arial"/>
              <a:buNone/>
              <a:defRPr sz="3200" baseline="0">
                <a:solidFill>
                  <a:schemeClr val="tx1"/>
                </a:solidFill>
                <a:latin typeface="Segoe UI Light"/>
                <a:cs typeface="Segoe UI Light"/>
              </a:defRPr>
            </a:lvl1pPr>
            <a:lvl2pPr marL="883898" indent="-457189">
              <a:spcBef>
                <a:spcPts val="1333"/>
              </a:spcBef>
              <a:buFont typeface="Arial" panose="020B0604020202020204" pitchFamily="34" charset="0"/>
              <a:buChar char="•"/>
              <a:defRPr sz="3200">
                <a:solidFill>
                  <a:schemeClr val="bg1"/>
                </a:solidFill>
                <a:latin typeface="Segoe UI Light"/>
                <a:cs typeface="Segoe UI Light"/>
              </a:defRPr>
            </a:lvl2pPr>
            <a:lvl3pPr marL="1219170">
              <a:spcBef>
                <a:spcPts val="1333"/>
              </a:spcBef>
              <a:buFont typeface="Arial"/>
              <a:buChar char="•"/>
              <a:defRPr sz="2933">
                <a:solidFill>
                  <a:schemeClr val="bg1"/>
                </a:solidFill>
                <a:latin typeface="Segoe UI Light"/>
                <a:cs typeface="Segoe UI Light"/>
              </a:defRPr>
            </a:lvl3pPr>
            <a:lvl4pPr marL="1706837">
              <a:spcBef>
                <a:spcPts val="1333"/>
              </a:spcBef>
              <a:buFont typeface="Arial"/>
              <a:buChar char="•"/>
              <a:defRPr sz="2667" baseline="0">
                <a:solidFill>
                  <a:schemeClr val="bg1"/>
                </a:solidFill>
                <a:latin typeface="Segoe UI Light"/>
                <a:cs typeface="Segoe UI Light"/>
              </a:defRPr>
            </a:lvl4pPr>
            <a:lvl5pPr marL="1950671" indent="243834">
              <a:spcBef>
                <a:spcPts val="1333"/>
              </a:spcBef>
              <a:buFont typeface="Arial"/>
              <a:buChar char="•"/>
              <a:tabLst>
                <a:tab pos="2135664" algn="l"/>
              </a:tabLst>
              <a:defRPr sz="2400" baseline="0">
                <a:solidFill>
                  <a:schemeClr val="bg1"/>
                </a:solidFill>
                <a:latin typeface="Segoe UI Light"/>
                <a:cs typeface="Segoe UI Light"/>
              </a:defRPr>
            </a:lvl5pPr>
          </a:lstStyle>
          <a:p>
            <a:pPr lvl="1"/>
            <a:r>
              <a:rPr lang="en-US" dirty="0"/>
              <a:t>Bullet first level</a:t>
            </a:r>
          </a:p>
          <a:p>
            <a:pPr lvl="2"/>
            <a:r>
              <a:rPr lang="en-US" dirty="0"/>
              <a:t>Bullet second level</a:t>
            </a:r>
          </a:p>
          <a:p>
            <a:pPr lvl="3"/>
            <a:r>
              <a:rPr lang="en-US" dirty="0"/>
              <a:t>Bullet third level</a:t>
            </a:r>
          </a:p>
          <a:p>
            <a:pPr lvl="4"/>
            <a:r>
              <a:rPr lang="en-US" dirty="0"/>
              <a:t>Bullet fourth level</a:t>
            </a:r>
          </a:p>
        </p:txBody>
      </p:sp>
      <p:sp>
        <p:nvSpPr>
          <p:cNvPr id="20" name="Title 1"/>
          <p:cNvSpPr>
            <a:spLocks noGrp="1" noChangeAspect="1"/>
          </p:cNvSpPr>
          <p:nvPr>
            <p:ph type="title"/>
          </p:nvPr>
        </p:nvSpPr>
        <p:spPr>
          <a:xfrm>
            <a:off x="139021" y="-3"/>
            <a:ext cx="12052979" cy="1211893"/>
          </a:xfrm>
          <a:prstGeom prst="rect">
            <a:avLst/>
          </a:prstGeom>
        </p:spPr>
        <p:txBody>
          <a:bodyPr lIns="91440" tIns="91440" bIns="91440" anchor="ctr"/>
          <a:lstStyle>
            <a:lvl1pPr algn="l">
              <a:defRPr sz="5333">
                <a:solidFill>
                  <a:srgbClr val="FFFFFF"/>
                </a:solidFill>
                <a:latin typeface="Segoe UI Light"/>
                <a:cs typeface="Segoe UI Light"/>
              </a:defRPr>
            </a:lvl1pPr>
          </a:lstStyle>
          <a:p>
            <a:r>
              <a:rPr lang="en-US"/>
              <a:t>Click to edit Master title style</a:t>
            </a:r>
            <a:endParaRPr lang="en-US" dirty="0"/>
          </a:p>
        </p:txBody>
      </p:sp>
      <p:sp>
        <p:nvSpPr>
          <p:cNvPr id="26" name="TextBox 25"/>
          <p:cNvSpPr txBox="1"/>
          <p:nvPr userDrawn="1"/>
        </p:nvSpPr>
        <p:spPr>
          <a:xfrm>
            <a:off x="264776" y="6461377"/>
            <a:ext cx="1684867" cy="164212"/>
          </a:xfrm>
          <a:prstGeom prst="rect">
            <a:avLst/>
          </a:prstGeom>
          <a:noFill/>
        </p:spPr>
        <p:txBody>
          <a:bodyPr wrap="square" lIns="0" tIns="0" rIns="0" bIns="0" rtlCol="0" anchor="t">
            <a:spAutoFit/>
          </a:bodyPr>
          <a:lstStyle/>
          <a:p>
            <a:pPr algn="l"/>
            <a:r>
              <a:rPr lang="en-US" sz="1067" dirty="0">
                <a:solidFill>
                  <a:schemeClr val="bg1"/>
                </a:solidFill>
                <a:latin typeface="Segoe UI"/>
                <a:cs typeface="Segoe UI"/>
              </a:rPr>
              <a:t>Microsoft Confidential</a:t>
            </a:r>
          </a:p>
        </p:txBody>
      </p:sp>
    </p:spTree>
    <p:extLst>
      <p:ext uri="{BB962C8B-B14F-4D97-AF65-F5344CB8AC3E}">
        <p14:creationId xmlns:p14="http://schemas.microsoft.com/office/powerpoint/2010/main" val="23844524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5D3794B-289A-4A80-97D7-111025398D45}" type="datetimeFigureOut">
              <a:rPr lang="en-US" smtClean="0"/>
              <a:t>9/20/2019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02764549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_Title Only">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6573780" cy="899665"/>
          </a:xfrm>
        </p:spPr>
        <p:txBody>
          <a:bodyPr/>
          <a:lstStyle/>
          <a:p>
            <a:r>
              <a:rPr lang="en-US" dirty="0"/>
              <a:t>Click to edit Master title style</a:t>
            </a:r>
          </a:p>
        </p:txBody>
      </p:sp>
    </p:spTree>
    <p:extLst>
      <p:ext uri="{BB962C8B-B14F-4D97-AF65-F5344CB8AC3E}">
        <p14:creationId xmlns:p14="http://schemas.microsoft.com/office/powerpoint/2010/main" val="20262873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29244" y="657226"/>
            <a:ext cx="9733512" cy="2852737"/>
          </a:xfrm>
        </p:spPr>
        <p:txBody>
          <a:bodyPr anchor="b">
            <a:normAutofit/>
          </a:bodyPr>
          <a:lstStyle>
            <a:lvl1pPr>
              <a:defRPr sz="3400"/>
            </a:lvl1pPr>
          </a:lstStyle>
          <a:p>
            <a:r>
              <a:rPr lang="en-US"/>
              <a:t>Click to edit Master title style</a:t>
            </a:r>
            <a:endParaRPr lang="en-US" dirty="0"/>
          </a:p>
        </p:txBody>
      </p:sp>
      <p:sp>
        <p:nvSpPr>
          <p:cNvPr id="3" name="Text Placeholder 2"/>
          <p:cNvSpPr>
            <a:spLocks noGrp="1"/>
          </p:cNvSpPr>
          <p:nvPr>
            <p:ph type="body" idx="1"/>
          </p:nvPr>
        </p:nvSpPr>
        <p:spPr>
          <a:xfrm>
            <a:off x="1229244" y="3602038"/>
            <a:ext cx="9733512"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A61015F-7CC6-4D0A-9D87-873EA4C304CC}" type="datetimeFigureOut">
              <a:rPr lang="en-US" smtClean="0"/>
              <a:t>9/20/2019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pic>
        <p:nvPicPr>
          <p:cNvPr id="7" name="Picture 6"/>
          <p:cNvPicPr>
            <a:picLocks noChangeAspect="1"/>
          </p:cNvPicPr>
          <p:nvPr userDrawn="1"/>
        </p:nvPicPr>
        <p:blipFill>
          <a:blip r:embed="rId2"/>
          <a:stretch>
            <a:fillRect/>
          </a:stretch>
        </p:blipFill>
        <p:spPr>
          <a:xfrm>
            <a:off x="677335" y="225648"/>
            <a:ext cx="1396124" cy="1427825"/>
          </a:xfrm>
          <a:prstGeom prst="rect">
            <a:avLst/>
          </a:prstGeom>
        </p:spPr>
      </p:pic>
      <p:pic>
        <p:nvPicPr>
          <p:cNvPr id="8" name="Picture 7"/>
          <p:cNvPicPr>
            <a:picLocks noChangeAspect="1"/>
          </p:cNvPicPr>
          <p:nvPr userDrawn="1"/>
        </p:nvPicPr>
        <p:blipFill>
          <a:blip r:embed="rId2"/>
          <a:stretch>
            <a:fillRect/>
          </a:stretch>
        </p:blipFill>
        <p:spPr>
          <a:xfrm>
            <a:off x="7888892" y="225648"/>
            <a:ext cx="1396124" cy="1427825"/>
          </a:xfrm>
          <a:prstGeom prst="rect">
            <a:avLst/>
          </a:prstGeom>
        </p:spPr>
      </p:pic>
      <p:pic>
        <p:nvPicPr>
          <p:cNvPr id="9" name="Picture 8"/>
          <p:cNvPicPr>
            <a:picLocks noChangeAspect="1"/>
          </p:cNvPicPr>
          <p:nvPr userDrawn="1"/>
        </p:nvPicPr>
        <p:blipFill>
          <a:blip r:embed="rId2"/>
          <a:stretch>
            <a:fillRect/>
          </a:stretch>
        </p:blipFill>
        <p:spPr>
          <a:xfrm>
            <a:off x="4283114" y="225648"/>
            <a:ext cx="1396124" cy="1427825"/>
          </a:xfrm>
          <a:prstGeom prst="rect">
            <a:avLst/>
          </a:prstGeom>
        </p:spPr>
      </p:pic>
    </p:spTree>
    <p:extLst>
      <p:ext uri="{BB962C8B-B14F-4D97-AF65-F5344CB8AC3E}">
        <p14:creationId xmlns:p14="http://schemas.microsoft.com/office/powerpoint/2010/main" val="8137924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6321"/>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88319"/>
            <a:ext cx="5106004" cy="370288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3403" y="2088319"/>
            <a:ext cx="5094154" cy="370288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3C6A301-0538-44EC-B09D-202E1042A48B}" type="datetimeFigureOut">
              <a:rPr lang="en-US" smtClean="0"/>
              <a:t>9/20/2019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9818884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1804" y="2088320"/>
            <a:ext cx="4879199"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913795" y="2912232"/>
            <a:ext cx="5107208" cy="28789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2003" y="2088320"/>
            <a:ext cx="4865554"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912232"/>
            <a:ext cx="5095357" cy="28789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789574A-8875-45EF-8EA2-3CAA0F7ABC4C}" type="datetimeFigureOut">
              <a:rPr lang="en-US" smtClean="0"/>
              <a:t>9/20/2019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6156316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7EF4D4C-5367-4C26-9E2B-D8088D7FCA81}" type="datetimeFigureOut">
              <a:rPr lang="en-US" smtClean="0"/>
              <a:t>9/20/2019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6973733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6E91E96-98B0-4413-9547-46F3504108EF}" type="datetimeFigureOut">
              <a:rPr lang="en-US" smtClean="0"/>
              <a:t>9/20/2019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4632699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8" y="609600"/>
            <a:ext cx="3932237" cy="2362200"/>
          </a:xfrm>
        </p:spPr>
        <p:txBody>
          <a:bodyPr anchor="b">
            <a:normAutofit/>
          </a:bodyPr>
          <a:lstStyle>
            <a:lvl1pPr>
              <a:defRPr sz="2800"/>
            </a:lvl1pPr>
          </a:lstStyle>
          <a:p>
            <a:r>
              <a:rPr lang="en-US"/>
              <a:t>Click to edit Master title style</a:t>
            </a:r>
            <a:endParaRPr lang="en-US" dirty="0"/>
          </a:p>
        </p:txBody>
      </p:sp>
      <p:sp>
        <p:nvSpPr>
          <p:cNvPr id="3" name="Content Placeholder 2"/>
          <p:cNvSpPr>
            <a:spLocks noGrp="1"/>
          </p:cNvSpPr>
          <p:nvPr>
            <p:ph idx="1"/>
          </p:nvPr>
        </p:nvSpPr>
        <p:spPr>
          <a:xfrm>
            <a:off x="5078064" y="609600"/>
            <a:ext cx="6189492" cy="5181600"/>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7228" y="2971800"/>
            <a:ext cx="3932237" cy="2819399"/>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5C68B11-C5A8-448C-8CE9-B1A273C79CFC}" type="datetimeFigureOut">
              <a:rPr lang="en-US" smtClean="0"/>
              <a:t>9/20/2019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4001129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7" y="609600"/>
            <a:ext cx="5929773" cy="2362200"/>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4" y="758881"/>
            <a:ext cx="3255356" cy="4883038"/>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971800"/>
            <a:ext cx="5934950" cy="2819400"/>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7616CA0-919D-4A49-9C8A-62FDFB3A5183}" type="datetimeFigureOut">
              <a:rPr lang="en-US" smtClean="0"/>
              <a:t>9/20/2019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7E5644-1E61-4311-A31E-84CB9C7AA8A9}" type="slidenum">
              <a:rPr lang="en-US" smtClean="0"/>
              <a:t>‹#›</a:t>
            </a:fld>
            <a:endParaRPr lang="en-US" dirty="0"/>
          </a:p>
        </p:txBody>
      </p:sp>
    </p:spTree>
    <p:extLst>
      <p:ext uri="{BB962C8B-B14F-4D97-AF65-F5344CB8AC3E}">
        <p14:creationId xmlns:p14="http://schemas.microsoft.com/office/powerpoint/2010/main" val="4605427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1" cy="1326321"/>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96064"/>
            <a:ext cx="10353762" cy="3695136"/>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90298CD5-6C1E-4009-B41F-6DF62E31D3BE}" type="datetimeFigureOut">
              <a:rPr lang="en-US" smtClean="0"/>
              <a:pPr/>
              <a:t>9/20/2019</a:t>
            </a:fld>
            <a:endParaRPr lang="en-US" dirty="0"/>
          </a:p>
        </p:txBody>
      </p:sp>
      <p:sp>
        <p:nvSpPr>
          <p:cNvPr id="5" name="Footer Placeholder 4"/>
          <p:cNvSpPr>
            <a:spLocks noGrp="1"/>
          </p:cNvSpPr>
          <p:nvPr>
            <p:ph type="ftr" sz="quarter" idx="3"/>
          </p:nvPr>
        </p:nvSpPr>
        <p:spPr>
          <a:xfrm>
            <a:off x="913794" y="5883275"/>
            <a:ext cx="6672865" cy="365125"/>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632775769"/>
      </p:ext>
    </p:extLst>
  </p:cSld>
  <p:clrMap bg1="dk1" tx1="lt1" bg2="dk2" tx2="lt2" accent1="accent1" accent2="accent2" accent3="accent3" accent4="accent4" accent5="accent5" accent6="accent6" hlink="hlink" folHlink="folHlink"/>
  <p:sldLayoutIdLst>
    <p:sldLayoutId id="2147483744" r:id="rId1"/>
    <p:sldLayoutId id="2147483745" r:id="rId2"/>
    <p:sldLayoutId id="2147483746" r:id="rId3"/>
    <p:sldLayoutId id="2147483747" r:id="rId4"/>
    <p:sldLayoutId id="2147483748" r:id="rId5"/>
    <p:sldLayoutId id="2147483749" r:id="rId6"/>
    <p:sldLayoutId id="2147483750" r:id="rId7"/>
    <p:sldLayoutId id="2147483751" r:id="rId8"/>
    <p:sldLayoutId id="2147483752" r:id="rId9"/>
    <p:sldLayoutId id="2147483753" r:id="rId10"/>
    <p:sldLayoutId id="2147483754" r:id="rId11"/>
    <p:sldLayoutId id="2147483755" r:id="rId12"/>
    <p:sldLayoutId id="2147483756" r:id="rId13"/>
    <p:sldLayoutId id="2147483757" r:id="rId14"/>
    <p:sldLayoutId id="2147483758" r:id="rId15"/>
    <p:sldLayoutId id="2147483759" r:id="rId16"/>
    <p:sldLayoutId id="2147483760" r:id="rId17"/>
    <p:sldLayoutId id="2147483761" r:id="rId18"/>
    <p:sldLayoutId id="2147483762" r:id="rId19"/>
    <p:sldLayoutId id="2147483763" r:id="rId20"/>
  </p:sldLayoutIdLst>
  <p:txStyles>
    <p:title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webp"/><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6.jpeg"/><Relationship Id="rId7" Type="http://schemas.openxmlformats.org/officeDocument/2006/relationships/hyperlink" Target="http://commons.wikimedia.org/wiki/File:Crown_of_Bahrain.png" TargetMode="External"/><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28.jpeg"/><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18.xml"/><Relationship Id="rId4" Type="http://schemas.openxmlformats.org/officeDocument/2006/relationships/image" Target="../media/image7.jpg"/></Relationships>
</file>

<file path=ppt/slides/_rels/slide4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7.xml"/><Relationship Id="rId1" Type="http://schemas.openxmlformats.org/officeDocument/2006/relationships/slideLayout" Target="../slideLayouts/slideLayout6.xml"/><Relationship Id="rId4" Type="http://schemas.openxmlformats.org/officeDocument/2006/relationships/image" Target="../media/image42.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3.gif"/><Relationship Id="rId2" Type="http://schemas.openxmlformats.org/officeDocument/2006/relationships/notesSlide" Target="../notesSlides/notesSlide39.xml"/><Relationship Id="rId1" Type="http://schemas.openxmlformats.org/officeDocument/2006/relationships/slideLayout" Target="../slideLayouts/slideLayout7.xml"/><Relationship Id="rId4" Type="http://schemas.openxmlformats.org/officeDocument/2006/relationships/image" Target="../media/image44.png"/></Relationships>
</file>

<file path=ppt/slides/_rels/slide4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4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5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2.xm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3.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4.xml"/><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3" Type="http://schemas.openxmlformats.org/officeDocument/2006/relationships/image" Target="../media/image61.jpg"/><Relationship Id="rId2" Type="http://schemas.openxmlformats.org/officeDocument/2006/relationships/image" Target="../media/image1.jpeg"/><Relationship Id="rId1" Type="http://schemas.openxmlformats.org/officeDocument/2006/relationships/slideLayout" Target="../slideLayouts/slideLayout6.xml"/><Relationship Id="rId5" Type="http://schemas.openxmlformats.org/officeDocument/2006/relationships/hyperlink" Target="https://creativecommons.org/licenses/by-sa/3.0/" TargetMode="External"/><Relationship Id="rId4" Type="http://schemas.openxmlformats.org/officeDocument/2006/relationships/hyperlink" Target="http://mmjgwrites.wordpress.com/" TargetMode="External"/></Relationships>
</file>

<file path=ppt/slides/_rels/slide59.xml.rels><?xml version="1.0" encoding="UTF-8" standalone="yes"?>
<Relationships xmlns="http://schemas.openxmlformats.org/package/2006/relationships"><Relationship Id="rId8" Type="http://schemas.openxmlformats.org/officeDocument/2006/relationships/hyperlink" Target="https://technet.microsoft.com/en-us/itpro/windows/keep-secure/use-windows-event-forwarding-to-assist-in-instrusion-detection" TargetMode="External"/><Relationship Id="rId3" Type="http://schemas.openxmlformats.org/officeDocument/2006/relationships/hyperlink" Target="https://blogs.msdn.microsoft.com/powershell/2015/06/09/powershell-the-blue-team/" TargetMode="External"/><Relationship Id="rId7" Type="http://schemas.openxmlformats.org/officeDocument/2006/relationships/hyperlink" Target="https://aka.ms/wef" TargetMode="External"/><Relationship Id="rId2" Type="http://schemas.openxmlformats.org/officeDocument/2006/relationships/notesSlide" Target="../notesSlides/notesSlide55.xml"/><Relationship Id="rId1" Type="http://schemas.openxmlformats.org/officeDocument/2006/relationships/slideLayout" Target="../slideLayouts/slideLayout2.xml"/><Relationship Id="rId6" Type="http://schemas.openxmlformats.org/officeDocument/2006/relationships/hyperlink" Target="https://blogs.technet.microsoft.com/ashleymcglone/2016/06/29/whos-afraid-of-powershell-security/" TargetMode="External"/><Relationship Id="rId5" Type="http://schemas.openxmlformats.org/officeDocument/2006/relationships/hyperlink" Target="http://www.leeholmes.com/blog/2014/12/08/maslows-hierarchy-of-security-controls/" TargetMode="External"/><Relationship Id="rId4" Type="http://schemas.openxmlformats.org/officeDocument/2006/relationships/hyperlink" Target="https://www.asd.gov.au/publications/protect/securing-powershell.htm"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885A0E-E2F5-4AF3-9236-647F081406FA}"/>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2ADCF404-B59F-44D0-9751-624E87715A9E}"/>
              </a:ext>
            </a:extLst>
          </p:cNvPr>
          <p:cNvSpPr>
            <a:spLocks noGrp="1"/>
          </p:cNvSpPr>
          <p:nvPr>
            <p:ph type="subTitle" idx="1"/>
          </p:nvPr>
        </p:nvSpPr>
        <p:spPr/>
        <p:txBody>
          <a:bodyPr/>
          <a:lstStyle/>
          <a:p>
            <a:endParaRPr lang="en-US"/>
          </a:p>
        </p:txBody>
      </p:sp>
      <p:pic>
        <p:nvPicPr>
          <p:cNvPr id="5" name="Picture 4">
            <a:extLst>
              <a:ext uri="{FF2B5EF4-FFF2-40B4-BE49-F238E27FC236}">
                <a16:creationId xmlns:a16="http://schemas.microsoft.com/office/drawing/2014/main" id="{7A011510-9DCE-4B22-834E-3D43956051D4}"/>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9558307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pic>
        <p:nvPicPr>
          <p:cNvPr id="1026" name="Picture 2" descr="Willie Sutton">
            <a:extLst>
              <a:ext uri="{FF2B5EF4-FFF2-40B4-BE49-F238E27FC236}">
                <a16:creationId xmlns:a16="http://schemas.microsoft.com/office/drawing/2014/main" id="{3C807509-B595-49EF-AC46-5B9D80A287A2}"/>
              </a:ext>
            </a:extLst>
          </p:cNvPr>
          <p:cNvPicPr>
            <a:picLocks noChangeAspect="1" noChangeArrowheads="1"/>
          </p:cNvPicPr>
          <p:nvPr/>
        </p:nvPicPr>
        <p:blipFill rotWithShape="1">
          <a:blip r:embed="rId4">
            <a:alphaModFix amt="35000"/>
            <a:extLst>
              <a:ext uri="{28A0092B-C50C-407E-A947-70E740481C1C}">
                <a14:useLocalDpi xmlns:a14="http://schemas.microsoft.com/office/drawing/2010/main" val="0"/>
              </a:ext>
            </a:extLst>
          </a:blip>
          <a:srcRect t="32921" r="1" b="19422"/>
          <a:stretch/>
        </p:blipFill>
        <p:spPr bwMode="auto">
          <a:xfrm>
            <a:off x="20" y="2030"/>
            <a:ext cx="12191980" cy="6855970"/>
          </a:xfrm>
          <a:prstGeom prst="rect">
            <a:avLst/>
          </a:prstGeom>
          <a:noFill/>
          <a:extLst>
            <a:ext uri="{909E8E84-426E-40DD-AFC4-6F175D3DCCD1}">
              <a14:hiddenFill xmlns:a14="http://schemas.microsoft.com/office/drawing/2010/main">
                <a:solidFill>
                  <a:srgbClr val="FFFFFF"/>
                </a:solidFill>
              </a14:hiddenFill>
            </a:ext>
          </a:extLst>
        </p:spPr>
      </p:pic>
      <p:sp>
        <p:nvSpPr>
          <p:cNvPr id="135" name="Rectangle 134">
            <a:extLst>
              <a:ext uri="{FF2B5EF4-FFF2-40B4-BE49-F238E27FC236}">
                <a16:creationId xmlns:a16="http://schemas.microsoft.com/office/drawing/2014/main" id="{4DE0D6BE-330A-422D-9BD9-1E18F73C6E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32000">
                <a:schemeClr val="bg2">
                  <a:lumMod val="75000"/>
                  <a:alpha val="3000"/>
                </a:schemeClr>
              </a:gs>
              <a:gs pos="100000">
                <a:sysClr val="windowText" lastClr="000000">
                  <a:alpha val="70000"/>
                </a:sysClr>
              </a:gs>
            </a:gsLst>
            <a:path path="circle">
              <a:fillToRect l="50000" t="5000" r="50000" b="95000"/>
            </a:path>
            <a:tileRect/>
          </a:gra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2" name="Title 1">
            <a:extLst>
              <a:ext uri="{FF2B5EF4-FFF2-40B4-BE49-F238E27FC236}">
                <a16:creationId xmlns:a16="http://schemas.microsoft.com/office/drawing/2014/main" id="{0A4A2726-1C7A-4F0B-A80D-153D67A6C38B}"/>
              </a:ext>
            </a:extLst>
          </p:cNvPr>
          <p:cNvSpPr>
            <a:spLocks noGrp="1"/>
          </p:cNvSpPr>
          <p:nvPr>
            <p:ph type="title"/>
          </p:nvPr>
        </p:nvSpPr>
        <p:spPr>
          <a:xfrm>
            <a:off x="913795" y="609600"/>
            <a:ext cx="10353761" cy="1326321"/>
          </a:xfrm>
        </p:spPr>
        <p:txBody>
          <a:bodyPr>
            <a:normAutofit/>
          </a:bodyPr>
          <a:lstStyle/>
          <a:p>
            <a:r>
              <a:rPr lang="en-US" dirty="0"/>
              <a:t>SUTTON’S LAW</a:t>
            </a:r>
          </a:p>
        </p:txBody>
      </p:sp>
      <p:sp>
        <p:nvSpPr>
          <p:cNvPr id="3" name="Content Placeholder 2">
            <a:extLst>
              <a:ext uri="{FF2B5EF4-FFF2-40B4-BE49-F238E27FC236}">
                <a16:creationId xmlns:a16="http://schemas.microsoft.com/office/drawing/2014/main" id="{0790CCEE-14FA-4C6D-A7EB-D64F881563B7}"/>
              </a:ext>
            </a:extLst>
          </p:cNvPr>
          <p:cNvSpPr>
            <a:spLocks noGrp="1"/>
          </p:cNvSpPr>
          <p:nvPr>
            <p:ph idx="1"/>
          </p:nvPr>
        </p:nvSpPr>
        <p:spPr>
          <a:xfrm>
            <a:off x="913795" y="1581432"/>
            <a:ext cx="10353762" cy="3695136"/>
          </a:xfrm>
        </p:spPr>
        <p:txBody>
          <a:bodyPr>
            <a:normAutofit/>
          </a:bodyPr>
          <a:lstStyle/>
          <a:p>
            <a:pPr marL="0" indent="0" algn="ctr">
              <a:buNone/>
            </a:pPr>
            <a:endParaRPr lang="en-US" dirty="0">
              <a:effectLst/>
            </a:endParaRPr>
          </a:p>
          <a:p>
            <a:pPr marL="0" indent="0" algn="ctr">
              <a:buNone/>
            </a:pPr>
            <a:endParaRPr lang="en-US" dirty="0">
              <a:effectLst/>
            </a:endParaRPr>
          </a:p>
          <a:p>
            <a:pPr marL="0" indent="0" algn="ctr">
              <a:buNone/>
            </a:pPr>
            <a:endParaRPr lang="en-US" dirty="0">
              <a:effectLst/>
            </a:endParaRPr>
          </a:p>
          <a:p>
            <a:pPr marL="0" indent="0" algn="ctr">
              <a:buNone/>
            </a:pPr>
            <a:r>
              <a:rPr lang="en-US" dirty="0">
                <a:effectLst/>
              </a:rPr>
              <a:t>Why do people rob banks? </a:t>
            </a:r>
          </a:p>
          <a:p>
            <a:pPr marL="0" indent="0" algn="ctr">
              <a:buNone/>
            </a:pPr>
            <a:endParaRPr lang="en-US" dirty="0">
              <a:effectLst/>
            </a:endParaRPr>
          </a:p>
          <a:p>
            <a:pPr marL="0" indent="0" algn="ctr">
              <a:buNone/>
            </a:pPr>
            <a:r>
              <a:rPr lang="en-US" dirty="0">
                <a:effectLst/>
              </a:rPr>
              <a:t>Because that's where the money is!</a:t>
            </a:r>
          </a:p>
          <a:p>
            <a:endParaRPr lang="en-US" dirty="0"/>
          </a:p>
        </p:txBody>
      </p:sp>
    </p:spTree>
    <p:extLst>
      <p:ext uri="{BB962C8B-B14F-4D97-AF65-F5344CB8AC3E}">
        <p14:creationId xmlns:p14="http://schemas.microsoft.com/office/powerpoint/2010/main" val="2433412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https://pbs.twimg.com/media/C6kuA0dVAAEL8Nk.jpg:lar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8725" y="4026814"/>
            <a:ext cx="9734550" cy="220980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4"/>
          <a:stretch>
            <a:fillRect/>
          </a:stretch>
        </p:blipFill>
        <p:spPr>
          <a:xfrm>
            <a:off x="1147763" y="155331"/>
            <a:ext cx="9896475" cy="3505200"/>
          </a:xfrm>
          <a:prstGeom prst="rect">
            <a:avLst/>
          </a:prstGeom>
        </p:spPr>
      </p:pic>
      <p:sp>
        <p:nvSpPr>
          <p:cNvPr id="5" name="TextBox 4"/>
          <p:cNvSpPr txBox="1"/>
          <p:nvPr/>
        </p:nvSpPr>
        <p:spPr>
          <a:xfrm>
            <a:off x="2217374" y="6602898"/>
            <a:ext cx="7757252" cy="246221"/>
          </a:xfrm>
          <a:prstGeom prst="rect">
            <a:avLst/>
          </a:prstGeom>
          <a:solidFill>
            <a:schemeClr val="bg1"/>
          </a:solidFill>
        </p:spPr>
        <p:txBody>
          <a:bodyPr wrap="none" rtlCol="0">
            <a:spAutoFit/>
          </a:bodyPr>
          <a:lstStyle/>
          <a:p>
            <a:r>
              <a:rPr lang="en-US" sz="1000" dirty="0"/>
              <a:t>http://researchcenter.paloaltonetworks.com/2017/03/unit42-pulling-back-the-curtains-on-encodedcommand-powershell-attacks/</a:t>
            </a:r>
          </a:p>
        </p:txBody>
      </p:sp>
    </p:spTree>
    <p:extLst>
      <p:ext uri="{BB962C8B-B14F-4D97-AF65-F5344CB8AC3E}">
        <p14:creationId xmlns:p14="http://schemas.microsoft.com/office/powerpoint/2010/main" val="28798654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121878" y="1336431"/>
            <a:ext cx="7948245" cy="5298830"/>
          </a:xfrm>
          <a:prstGeom prst="rect">
            <a:avLst/>
          </a:prstGeom>
        </p:spPr>
      </p:pic>
      <p:sp>
        <p:nvSpPr>
          <p:cNvPr id="2" name="Title 1"/>
          <p:cNvSpPr>
            <a:spLocks noGrp="1"/>
          </p:cNvSpPr>
          <p:nvPr>
            <p:ph type="title"/>
          </p:nvPr>
        </p:nvSpPr>
        <p:spPr>
          <a:xfrm>
            <a:off x="1449745" y="337039"/>
            <a:ext cx="9292510" cy="726831"/>
          </a:xfrm>
          <a:solidFill>
            <a:schemeClr val="bg1">
              <a:alpha val="40000"/>
            </a:schemeClr>
          </a:solidFill>
        </p:spPr>
        <p:txBody>
          <a:bodyPr>
            <a:normAutofit fontScale="90000"/>
          </a:bodyPr>
          <a:lstStyle/>
          <a:p>
            <a:r>
              <a:rPr lang="en-US" dirty="0"/>
              <a:t>PowerShell for Post-Exploitation</a:t>
            </a:r>
          </a:p>
        </p:txBody>
      </p:sp>
    </p:spTree>
    <p:extLst>
      <p:ext uri="{BB962C8B-B14F-4D97-AF65-F5344CB8AC3E}">
        <p14:creationId xmlns:p14="http://schemas.microsoft.com/office/powerpoint/2010/main" val="22788514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77333" y="1643002"/>
            <a:ext cx="10765729" cy="3595204"/>
          </a:xfrm>
        </p:spPr>
        <p:txBody>
          <a:bodyPr numCol="2">
            <a:normAutofit fontScale="92500" lnSpcReduction="10000"/>
          </a:bodyPr>
          <a:lstStyle/>
          <a:p>
            <a:r>
              <a:rPr lang="en-US" dirty="0"/>
              <a:t>Compiled exe files</a:t>
            </a:r>
          </a:p>
          <a:p>
            <a:r>
              <a:rPr lang="en-US" dirty="0"/>
              <a:t>DLLs (i.e.: Load Path tampering, application dependencies)</a:t>
            </a:r>
          </a:p>
          <a:p>
            <a:r>
              <a:rPr lang="en-US" dirty="0"/>
              <a:t>Perl</a:t>
            </a:r>
          </a:p>
          <a:p>
            <a:r>
              <a:rPr lang="en-US" dirty="0"/>
              <a:t>Python</a:t>
            </a:r>
          </a:p>
          <a:p>
            <a:r>
              <a:rPr lang="en-US" dirty="0"/>
              <a:t>Ruby</a:t>
            </a:r>
          </a:p>
          <a:p>
            <a:r>
              <a:rPr lang="en-US" dirty="0"/>
              <a:t>Bash</a:t>
            </a:r>
          </a:p>
          <a:p>
            <a:r>
              <a:rPr lang="en-US" dirty="0"/>
              <a:t>VBScript</a:t>
            </a:r>
          </a:p>
          <a:p>
            <a:r>
              <a:rPr lang="en-US" dirty="0"/>
              <a:t>JScript</a:t>
            </a:r>
          </a:p>
          <a:p>
            <a:r>
              <a:rPr lang="en-US" dirty="0"/>
              <a:t>COM objects</a:t>
            </a:r>
          </a:p>
          <a:p>
            <a:r>
              <a:rPr lang="en-US" dirty="0"/>
              <a:t>Macros / Visual Basic for Applications (VBA)</a:t>
            </a:r>
          </a:p>
          <a:p>
            <a:r>
              <a:rPr lang="en-US" dirty="0"/>
              <a:t>csc.exe</a:t>
            </a:r>
          </a:p>
          <a:p>
            <a:r>
              <a:rPr lang="en-US" dirty="0"/>
              <a:t>HTML Applications (HTAs)</a:t>
            </a:r>
          </a:p>
          <a:p>
            <a:r>
              <a:rPr lang="en-US" dirty="0"/>
              <a:t>SQL</a:t>
            </a:r>
          </a:p>
          <a:p>
            <a:r>
              <a:rPr lang="en-US" dirty="0"/>
              <a:t>PowerShell</a:t>
            </a:r>
          </a:p>
          <a:p>
            <a:endParaRPr lang="en-US" dirty="0"/>
          </a:p>
        </p:txBody>
      </p:sp>
      <p:sp>
        <p:nvSpPr>
          <p:cNvPr id="6" name="Title 1"/>
          <p:cNvSpPr txBox="1">
            <a:spLocks/>
          </p:cNvSpPr>
          <p:nvPr/>
        </p:nvSpPr>
        <p:spPr>
          <a:xfrm>
            <a:off x="1449745" y="337039"/>
            <a:ext cx="9292510" cy="726831"/>
          </a:xfrm>
          <a:prstGeom prst="rect">
            <a:avLst/>
          </a:prstGeom>
          <a:solidFill>
            <a:schemeClr val="bg1">
              <a:alpha val="40000"/>
            </a:schemeClr>
          </a:solidFill>
        </p:spPr>
        <p:txBody>
          <a:bodyPr vert="horz" lIns="91440" tIns="45720" rIns="91440" bIns="45720" rtlCol="0" anchor="ctr">
            <a:normAutofit fontScale="82500" lnSpcReduction="20000"/>
          </a:bodyPr>
          <a:lst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a:lstStyle>
          <a:p>
            <a:r>
              <a:rPr lang="en-US" dirty="0"/>
              <a:t>(Some) Post-Exploitation options</a:t>
            </a:r>
          </a:p>
          <a:p>
            <a:r>
              <a:rPr lang="en-US" dirty="0"/>
              <a:t>On a compromised machine</a:t>
            </a:r>
          </a:p>
        </p:txBody>
      </p:sp>
    </p:spTree>
    <p:extLst>
      <p:ext uri="{BB962C8B-B14F-4D97-AF65-F5344CB8AC3E}">
        <p14:creationId xmlns:p14="http://schemas.microsoft.com/office/powerpoint/2010/main" val="4625194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97666" y="5959163"/>
            <a:ext cx="8596668" cy="818696"/>
          </a:xfrm>
        </p:spPr>
        <p:txBody>
          <a:bodyPr>
            <a:normAutofit fontScale="92500" lnSpcReduction="20000"/>
          </a:bodyPr>
          <a:lstStyle/>
          <a:p>
            <a:pPr marL="0" indent="0" algn="ctr">
              <a:buNone/>
            </a:pPr>
            <a:r>
              <a:rPr lang="en-US" dirty="0"/>
              <a:t>Doesn’t address the underlying security problem</a:t>
            </a:r>
          </a:p>
          <a:p>
            <a:pPr marL="0" indent="0" algn="ctr">
              <a:buNone/>
            </a:pPr>
            <a:r>
              <a:rPr lang="en-US" dirty="0"/>
              <a:t>Removes your most secure and security-transparent management tool</a:t>
            </a:r>
          </a:p>
        </p:txBody>
      </p:sp>
      <p:pic>
        <p:nvPicPr>
          <p:cNvPr id="10242" name="Picture 2" descr="http://www.syslog.com/~jwilson/pics-i-like/kurios119.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48100" y="1431069"/>
            <a:ext cx="4495800" cy="4143376"/>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p:cNvSpPr txBox="1">
            <a:spLocks/>
          </p:cNvSpPr>
          <p:nvPr/>
        </p:nvSpPr>
        <p:spPr>
          <a:xfrm>
            <a:off x="1449745" y="337039"/>
            <a:ext cx="9292510" cy="726831"/>
          </a:xfrm>
          <a:prstGeom prst="rect">
            <a:avLst/>
          </a:prstGeom>
          <a:solidFill>
            <a:schemeClr val="bg1">
              <a:alpha val="40000"/>
            </a:schemeClr>
          </a:solidFill>
        </p:spPr>
        <p:txBody>
          <a:bodyPr vert="horz" lIns="91440" tIns="45720" rIns="91440" bIns="45720" rtlCol="0" anchor="ctr">
            <a:normAutofit fontScale="97500"/>
          </a:bodyPr>
          <a:lst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a:lstStyle>
          <a:p>
            <a:r>
              <a:rPr lang="en-US" dirty="0"/>
              <a:t>Let’s Block Powershell!</a:t>
            </a:r>
          </a:p>
        </p:txBody>
      </p:sp>
    </p:spTree>
    <p:extLst>
      <p:ext uri="{BB962C8B-B14F-4D97-AF65-F5344CB8AC3E}">
        <p14:creationId xmlns:p14="http://schemas.microsoft.com/office/powerpoint/2010/main" val="2550705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4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59E787A-A567-464A-BB9E-E9B95AA41E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6A476B5-55AD-43A1-B1FB-5AC76B54F0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0758EAFB-014F-44B1-9866-56BEF78928AF}"/>
              </a:ext>
            </a:extLst>
          </p:cNvPr>
          <p:cNvPicPr>
            <a:picLocks noChangeAspect="1"/>
          </p:cNvPicPr>
          <p:nvPr/>
        </p:nvPicPr>
        <p:blipFill>
          <a:blip r:embed="rId4"/>
          <a:stretch>
            <a:fillRect/>
          </a:stretch>
        </p:blipFill>
        <p:spPr>
          <a:xfrm>
            <a:off x="643467" y="784521"/>
            <a:ext cx="10905066" cy="5288958"/>
          </a:xfrm>
          <a:prstGeom prst="rect">
            <a:avLst/>
          </a:prstGeom>
        </p:spPr>
      </p:pic>
      <p:sp>
        <p:nvSpPr>
          <p:cNvPr id="4" name="Rectangle 3">
            <a:extLst>
              <a:ext uri="{FF2B5EF4-FFF2-40B4-BE49-F238E27FC236}">
                <a16:creationId xmlns:a16="http://schemas.microsoft.com/office/drawing/2014/main" id="{AC274EEB-EC28-41B1-AF52-53E320EFD6EC}"/>
              </a:ext>
            </a:extLst>
          </p:cNvPr>
          <p:cNvSpPr/>
          <p:nvPr/>
        </p:nvSpPr>
        <p:spPr>
          <a:xfrm>
            <a:off x="3080495" y="6456233"/>
            <a:ext cx="6031010" cy="369332"/>
          </a:xfrm>
          <a:prstGeom prst="rect">
            <a:avLst/>
          </a:prstGeom>
        </p:spPr>
        <p:txBody>
          <a:bodyPr wrap="none">
            <a:spAutoFit/>
          </a:bodyPr>
          <a:lstStyle/>
          <a:p>
            <a:r>
              <a:rPr lang="en-US" dirty="0">
                <a:highlight>
                  <a:srgbClr val="000000"/>
                </a:highlight>
              </a:rPr>
              <a:t>https://attack.mitre.org/matrices/enterprise/windows/</a:t>
            </a:r>
          </a:p>
        </p:txBody>
      </p:sp>
      <p:sp>
        <p:nvSpPr>
          <p:cNvPr id="5" name="Rectangle 4">
            <a:extLst>
              <a:ext uri="{FF2B5EF4-FFF2-40B4-BE49-F238E27FC236}">
                <a16:creationId xmlns:a16="http://schemas.microsoft.com/office/drawing/2014/main" id="{F6FA74AD-B3B1-4B8A-8A6A-F22195E91BC9}"/>
              </a:ext>
            </a:extLst>
          </p:cNvPr>
          <p:cNvSpPr/>
          <p:nvPr/>
        </p:nvSpPr>
        <p:spPr>
          <a:xfrm>
            <a:off x="1514901" y="2286000"/>
            <a:ext cx="873457" cy="8871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1C064031-E967-4338-A001-58563D34CCE8}"/>
              </a:ext>
            </a:extLst>
          </p:cNvPr>
          <p:cNvSpPr/>
          <p:nvPr/>
        </p:nvSpPr>
        <p:spPr>
          <a:xfrm>
            <a:off x="7198822" y="2460567"/>
            <a:ext cx="853440" cy="8866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965732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53998" y="914923"/>
            <a:ext cx="2447288" cy="639891"/>
          </a:xfrm>
        </p:spPr>
        <p:txBody>
          <a:bodyPr/>
          <a:lstStyle/>
          <a:p>
            <a:r>
              <a:rPr lang="en-US" dirty="0"/>
              <a:t>Oops!</a:t>
            </a:r>
          </a:p>
        </p:txBody>
      </p:sp>
      <p:pic>
        <p:nvPicPr>
          <p:cNvPr id="11266" name="Picture 2" descr="http://www.leeholmes.com/blog/content/binary/monad_hosting_fern.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00883" y="290393"/>
            <a:ext cx="3696649" cy="592276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196884" y="2374612"/>
            <a:ext cx="3552092" cy="1754326"/>
          </a:xfrm>
          <a:prstGeom prst="rect">
            <a:avLst/>
          </a:prstGeom>
          <a:noFill/>
        </p:spPr>
        <p:txBody>
          <a:bodyPr wrap="square" rtlCol="0">
            <a:spAutoFit/>
          </a:bodyPr>
          <a:lstStyle/>
          <a:p>
            <a:pPr algn="ctr"/>
            <a:r>
              <a:rPr lang="en-US" sz="3600" dirty="0">
                <a:latin typeface="Calibri Light" panose="020F0302020204030204" pitchFamily="34" charset="0"/>
                <a:cs typeface="Calibri Light" panose="020F0302020204030204" pitchFamily="34" charset="0"/>
              </a:rPr>
              <a:t>PowerShell</a:t>
            </a:r>
          </a:p>
          <a:p>
            <a:pPr algn="ctr"/>
            <a:r>
              <a:rPr lang="en-US" sz="3600" dirty="0">
                <a:latin typeface="Calibri Light" panose="020F0302020204030204" pitchFamily="34" charset="0"/>
                <a:cs typeface="Calibri Light" panose="020F0302020204030204" pitchFamily="34" charset="0"/>
              </a:rPr>
              <a:t>Isn’t Just</a:t>
            </a:r>
          </a:p>
          <a:p>
            <a:pPr algn="ctr"/>
            <a:r>
              <a:rPr lang="en-US" sz="3600" dirty="0">
                <a:latin typeface="Calibri Light" panose="020F0302020204030204" pitchFamily="34" charset="0"/>
                <a:cs typeface="Calibri Light" panose="020F0302020204030204" pitchFamily="34" charset="0"/>
              </a:rPr>
              <a:t>PowerShell.exe</a:t>
            </a:r>
          </a:p>
        </p:txBody>
      </p:sp>
      <p:sp>
        <p:nvSpPr>
          <p:cNvPr id="8" name="TextBox 7"/>
          <p:cNvSpPr txBox="1"/>
          <p:nvPr/>
        </p:nvSpPr>
        <p:spPr>
          <a:xfrm>
            <a:off x="2861782" y="6544939"/>
            <a:ext cx="6468437" cy="246221"/>
          </a:xfrm>
          <a:prstGeom prst="rect">
            <a:avLst/>
          </a:prstGeom>
          <a:solidFill>
            <a:schemeClr val="bg1"/>
          </a:solidFill>
        </p:spPr>
        <p:txBody>
          <a:bodyPr wrap="none" rtlCol="0">
            <a:spAutoFit/>
          </a:bodyPr>
          <a:lstStyle/>
          <a:p>
            <a:r>
              <a:rPr lang="en-US" sz="1000" dirty="0"/>
              <a:t>https://blogs.msdn.microsoft.com/powershell/2013/10/01/paap-windows-powershell-as-a-platform-part-1/</a:t>
            </a:r>
          </a:p>
        </p:txBody>
      </p:sp>
    </p:spTree>
    <p:extLst>
      <p:ext uri="{BB962C8B-B14F-4D97-AF65-F5344CB8AC3E}">
        <p14:creationId xmlns:p14="http://schemas.microsoft.com/office/powerpoint/2010/main" val="38124321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747192" y="0"/>
            <a:ext cx="10697616" cy="6858000"/>
          </a:xfrm>
          <a:prstGeom prst="rect">
            <a:avLst/>
          </a:prstGeom>
        </p:spPr>
      </p:pic>
    </p:spTree>
    <p:extLst>
      <p:ext uri="{BB962C8B-B14F-4D97-AF65-F5344CB8AC3E}">
        <p14:creationId xmlns:p14="http://schemas.microsoft.com/office/powerpoint/2010/main" val="31339475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41011" y="0"/>
            <a:ext cx="10909979" cy="6475029"/>
          </a:xfrm>
        </p:spPr>
      </p:pic>
      <p:sp>
        <p:nvSpPr>
          <p:cNvPr id="5" name="TextBox 4"/>
          <p:cNvSpPr txBox="1"/>
          <p:nvPr/>
        </p:nvSpPr>
        <p:spPr>
          <a:xfrm>
            <a:off x="5035454" y="6611779"/>
            <a:ext cx="2121093" cy="246221"/>
          </a:xfrm>
          <a:prstGeom prst="rect">
            <a:avLst/>
          </a:prstGeom>
          <a:solidFill>
            <a:schemeClr val="bg1"/>
          </a:solidFill>
        </p:spPr>
        <p:txBody>
          <a:bodyPr wrap="none" rtlCol="0">
            <a:spAutoFit/>
          </a:bodyPr>
          <a:lstStyle/>
          <a:p>
            <a:r>
              <a:rPr lang="en-US" sz="1000" dirty="0"/>
              <a:t>https://nmap.org/book/nse.html</a:t>
            </a:r>
          </a:p>
        </p:txBody>
      </p:sp>
    </p:spTree>
    <p:extLst>
      <p:ext uri="{BB962C8B-B14F-4D97-AF65-F5344CB8AC3E}">
        <p14:creationId xmlns:p14="http://schemas.microsoft.com/office/powerpoint/2010/main" val="26323591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Isosceles Triangle 12"/>
          <p:cNvSpPr/>
          <p:nvPr/>
        </p:nvSpPr>
        <p:spPr>
          <a:xfrm>
            <a:off x="269239" y="1467273"/>
            <a:ext cx="8561488" cy="4721553"/>
          </a:xfrm>
          <a:prstGeom prst="triangle">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200" dirty="0">
              <a:solidFill>
                <a:schemeClr val="bg1"/>
              </a:solidFill>
            </a:endParaRPr>
          </a:p>
        </p:txBody>
      </p:sp>
      <p:sp>
        <p:nvSpPr>
          <p:cNvPr id="14" name="TextBox 17"/>
          <p:cNvSpPr txBox="1"/>
          <p:nvPr/>
        </p:nvSpPr>
        <p:spPr>
          <a:xfrm>
            <a:off x="3231620" y="5729846"/>
            <a:ext cx="2647373" cy="280678"/>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a:solidFill>
                  <a:schemeClr val="bg1"/>
                </a:solidFill>
              </a:rPr>
              <a:t>Patching &amp; Antivirus</a:t>
            </a:r>
          </a:p>
        </p:txBody>
      </p:sp>
      <p:sp>
        <p:nvSpPr>
          <p:cNvPr id="16" name="TextBox 19"/>
          <p:cNvSpPr txBox="1"/>
          <p:nvPr/>
        </p:nvSpPr>
        <p:spPr>
          <a:xfrm>
            <a:off x="2821465" y="4640058"/>
            <a:ext cx="3467682" cy="280678"/>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a:solidFill>
                  <a:schemeClr val="bg1"/>
                </a:solidFill>
              </a:rPr>
              <a:t>Application Whitelisting in “Allow” Mode</a:t>
            </a:r>
          </a:p>
        </p:txBody>
      </p:sp>
      <p:sp>
        <p:nvSpPr>
          <p:cNvPr id="17" name="TextBox 20"/>
          <p:cNvSpPr txBox="1"/>
          <p:nvPr/>
        </p:nvSpPr>
        <p:spPr>
          <a:xfrm>
            <a:off x="3643874" y="4052631"/>
            <a:ext cx="1812215" cy="280678"/>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a:solidFill>
                  <a:schemeClr val="bg1"/>
                </a:solidFill>
              </a:rPr>
              <a:t>Auditing of Protections</a:t>
            </a:r>
          </a:p>
        </p:txBody>
      </p:sp>
      <p:sp>
        <p:nvSpPr>
          <p:cNvPr id="18" name="TextBox 21"/>
          <p:cNvSpPr txBox="1"/>
          <p:nvPr/>
        </p:nvSpPr>
        <p:spPr>
          <a:xfrm>
            <a:off x="3075721" y="3396356"/>
            <a:ext cx="2948522" cy="280678"/>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a:solidFill>
                  <a:schemeClr val="bg1"/>
                </a:solidFill>
              </a:rPr>
              <a:t>Forensic capture of host-based artifacts</a:t>
            </a:r>
          </a:p>
        </p:txBody>
      </p:sp>
      <p:sp>
        <p:nvSpPr>
          <p:cNvPr id="19" name="TextBox 22"/>
          <p:cNvSpPr txBox="1"/>
          <p:nvPr/>
        </p:nvSpPr>
        <p:spPr>
          <a:xfrm>
            <a:off x="3604693" y="2589782"/>
            <a:ext cx="1890581" cy="46903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a:solidFill>
                  <a:schemeClr val="bg1"/>
                </a:solidFill>
              </a:rPr>
              <a:t>Forensic capture of memory-based artifacts</a:t>
            </a:r>
          </a:p>
        </p:txBody>
      </p:sp>
      <p:cxnSp>
        <p:nvCxnSpPr>
          <p:cNvPr id="20" name="Straight Connector 19"/>
          <p:cNvCxnSpPr/>
          <p:nvPr/>
        </p:nvCxnSpPr>
        <p:spPr>
          <a:xfrm>
            <a:off x="2466753" y="3893353"/>
            <a:ext cx="4166460" cy="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1980229" y="4477833"/>
            <a:ext cx="5139505" cy="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1507585" y="5065577"/>
            <a:ext cx="6084798" cy="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1074122" y="5555365"/>
            <a:ext cx="6951720" cy="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3268370" y="3174997"/>
            <a:ext cx="2563224" cy="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6" name="TextBox 19"/>
          <p:cNvSpPr txBox="1"/>
          <p:nvPr/>
        </p:nvSpPr>
        <p:spPr>
          <a:xfrm>
            <a:off x="3033524" y="5162553"/>
            <a:ext cx="3032916" cy="280678"/>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a:solidFill>
                  <a:schemeClr val="bg1"/>
                </a:solidFill>
              </a:rPr>
              <a:t>Application Whitelisting in “Deny” Mode</a:t>
            </a:r>
          </a:p>
        </p:txBody>
      </p:sp>
      <p:sp>
        <p:nvSpPr>
          <p:cNvPr id="27" name="TextBox 26"/>
          <p:cNvSpPr txBox="1"/>
          <p:nvPr/>
        </p:nvSpPr>
        <p:spPr>
          <a:xfrm>
            <a:off x="3467574" y="6591892"/>
            <a:ext cx="5279009" cy="246221"/>
          </a:xfrm>
          <a:prstGeom prst="rect">
            <a:avLst/>
          </a:prstGeom>
          <a:solidFill>
            <a:schemeClr val="bg1"/>
          </a:solidFill>
        </p:spPr>
        <p:txBody>
          <a:bodyPr wrap="none" rtlCol="0">
            <a:spAutoFit/>
          </a:bodyPr>
          <a:lstStyle/>
          <a:p>
            <a:r>
              <a:rPr lang="en-US" sz="1000" dirty="0"/>
              <a:t>http://www.leeholmes.com/blog/2014/12/08/maslows-hierarchy-of-security-controls/</a:t>
            </a:r>
          </a:p>
        </p:txBody>
      </p:sp>
      <p:sp>
        <p:nvSpPr>
          <p:cNvPr id="25" name="Title 1"/>
          <p:cNvSpPr txBox="1">
            <a:spLocks/>
          </p:cNvSpPr>
          <p:nvPr/>
        </p:nvSpPr>
        <p:spPr>
          <a:xfrm>
            <a:off x="1450404" y="337478"/>
            <a:ext cx="9291192" cy="726728"/>
          </a:xfrm>
          <a:prstGeom prst="rect">
            <a:avLst/>
          </a:prstGeom>
          <a:solidFill>
            <a:schemeClr val="bg1">
              <a:alpha val="40000"/>
            </a:schemeClr>
          </a:solidFill>
        </p:spPr>
        <p:txBody>
          <a:bodyPr vert="horz" lIns="91427" tIns="45713" rIns="91427" bIns="45713" rtlCol="0" anchor="ctr">
            <a:normAutofit fontScale="82500" lnSpcReduction="20000"/>
          </a:bodyPr>
          <a:lst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a:lstStyle>
          <a:p>
            <a:r>
              <a:rPr lang="en-US" dirty="0"/>
              <a:t>Maslow’s Hierarchy</a:t>
            </a:r>
          </a:p>
          <a:p>
            <a:r>
              <a:rPr lang="en-US" dirty="0"/>
              <a:t>of Security Controls</a:t>
            </a:r>
          </a:p>
        </p:txBody>
      </p:sp>
      <p:sp>
        <p:nvSpPr>
          <p:cNvPr id="2" name="Up-Down Arrow 1"/>
          <p:cNvSpPr/>
          <p:nvPr/>
        </p:nvSpPr>
        <p:spPr bwMode="auto">
          <a:xfrm>
            <a:off x="9308189" y="1412044"/>
            <a:ext cx="448212" cy="4776782"/>
          </a:xfrm>
          <a:prstGeom prst="upDownArrow">
            <a:avLst/>
          </a:prstGeom>
          <a:gradFill flip="none" rotWithShape="1">
            <a:gsLst>
              <a:gs pos="0">
                <a:schemeClr val="accent2">
                  <a:tint val="66000"/>
                  <a:satMod val="160000"/>
                </a:schemeClr>
              </a:gs>
              <a:gs pos="50000">
                <a:schemeClr val="accent2">
                  <a:tint val="44500"/>
                  <a:satMod val="160000"/>
                </a:schemeClr>
              </a:gs>
              <a:gs pos="100000">
                <a:schemeClr val="accent2">
                  <a:tint val="23500"/>
                  <a:satMod val="160000"/>
                </a:scheme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extBox 2"/>
          <p:cNvSpPr txBox="1"/>
          <p:nvPr/>
        </p:nvSpPr>
        <p:spPr>
          <a:xfrm>
            <a:off x="10081860" y="4861251"/>
            <a:ext cx="1401395" cy="615516"/>
          </a:xfrm>
          <a:prstGeom prst="rect">
            <a:avLst/>
          </a:prstGeom>
          <a:noFill/>
        </p:spPr>
        <p:txBody>
          <a:bodyPr wrap="none" lIns="179285" tIns="143428" rIns="179285" bIns="143428" rtlCol="0">
            <a:spAutoFit/>
          </a:bodyPr>
          <a:lstStyle/>
          <a:p>
            <a:pPr>
              <a:lnSpc>
                <a:spcPct val="90000"/>
              </a:lnSpc>
              <a:spcAft>
                <a:spcPts val="588"/>
              </a:spcAft>
            </a:pPr>
            <a:r>
              <a:rPr lang="en-US" sz="2353" dirty="0">
                <a:gradFill>
                  <a:gsLst>
                    <a:gs pos="2917">
                      <a:schemeClr val="tx1"/>
                    </a:gs>
                    <a:gs pos="30000">
                      <a:schemeClr val="tx1"/>
                    </a:gs>
                  </a:gsLst>
                  <a:lin ang="5400000" scaled="0"/>
                </a:gradFill>
              </a:rPr>
              <a:t>Prevent</a:t>
            </a:r>
          </a:p>
        </p:txBody>
      </p:sp>
      <p:sp>
        <p:nvSpPr>
          <p:cNvPr id="4" name="TextBox 3"/>
          <p:cNvSpPr txBox="1"/>
          <p:nvPr/>
        </p:nvSpPr>
        <p:spPr>
          <a:xfrm>
            <a:off x="10081860" y="3163779"/>
            <a:ext cx="1267769" cy="615516"/>
          </a:xfrm>
          <a:prstGeom prst="rect">
            <a:avLst/>
          </a:prstGeom>
          <a:noFill/>
        </p:spPr>
        <p:txBody>
          <a:bodyPr wrap="none" lIns="179285" tIns="143428" rIns="179285" bIns="143428" rtlCol="0">
            <a:spAutoFit/>
          </a:bodyPr>
          <a:lstStyle/>
          <a:p>
            <a:pPr>
              <a:lnSpc>
                <a:spcPct val="90000"/>
              </a:lnSpc>
              <a:spcAft>
                <a:spcPts val="588"/>
              </a:spcAft>
            </a:pPr>
            <a:r>
              <a:rPr lang="en-US" sz="2353" dirty="0">
                <a:gradFill>
                  <a:gsLst>
                    <a:gs pos="2917">
                      <a:schemeClr val="tx1"/>
                    </a:gs>
                    <a:gs pos="30000">
                      <a:schemeClr val="tx1"/>
                    </a:gs>
                  </a:gsLst>
                  <a:lin ang="5400000" scaled="0"/>
                </a:gradFill>
              </a:rPr>
              <a:t>Detect</a:t>
            </a:r>
          </a:p>
        </p:txBody>
      </p:sp>
      <p:sp>
        <p:nvSpPr>
          <p:cNvPr id="5" name="TextBox 4"/>
          <p:cNvSpPr txBox="1"/>
          <p:nvPr/>
        </p:nvSpPr>
        <p:spPr>
          <a:xfrm>
            <a:off x="10081859" y="1922512"/>
            <a:ext cx="1854468" cy="615516"/>
          </a:xfrm>
          <a:prstGeom prst="rect">
            <a:avLst/>
          </a:prstGeom>
          <a:noFill/>
        </p:spPr>
        <p:txBody>
          <a:bodyPr wrap="none" lIns="179285" tIns="143428" rIns="179285" bIns="143428" rtlCol="0">
            <a:spAutoFit/>
          </a:bodyPr>
          <a:lstStyle/>
          <a:p>
            <a:pPr>
              <a:lnSpc>
                <a:spcPct val="90000"/>
              </a:lnSpc>
              <a:spcAft>
                <a:spcPts val="588"/>
              </a:spcAft>
            </a:pPr>
            <a:r>
              <a:rPr lang="en-US" sz="2353" dirty="0">
                <a:gradFill>
                  <a:gsLst>
                    <a:gs pos="2917">
                      <a:schemeClr val="tx1"/>
                    </a:gs>
                    <a:gs pos="30000">
                      <a:schemeClr val="tx1"/>
                    </a:gs>
                  </a:gsLst>
                  <a:lin ang="5400000" scaled="0"/>
                </a:gradFill>
              </a:rPr>
              <a:t>Remediate</a:t>
            </a:r>
          </a:p>
        </p:txBody>
      </p:sp>
    </p:spTree>
    <p:extLst>
      <p:ext uri="{BB962C8B-B14F-4D97-AF65-F5344CB8AC3E}">
        <p14:creationId xmlns:p14="http://schemas.microsoft.com/office/powerpoint/2010/main" val="4183340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pic>
        <p:nvPicPr>
          <p:cNvPr id="5" name="Content Placeholder 4" descr="A screenshot of a cell phone&#10;&#10;Description automatically generated">
            <a:extLst>
              <a:ext uri="{FF2B5EF4-FFF2-40B4-BE49-F238E27FC236}">
                <a16:creationId xmlns:a16="http://schemas.microsoft.com/office/drawing/2014/main" id="{7FFC1990-DDAC-4221-BC2C-7967A581A492}"/>
              </a:ext>
            </a:extLst>
          </p:cNvPr>
          <p:cNvPicPr>
            <a:picLocks noGrp="1" noChangeAspect="1"/>
          </p:cNvPicPr>
          <p:nvPr>
            <p:ph idx="1"/>
          </p:nvPr>
        </p:nvPicPr>
        <p:blipFill rotWithShape="1">
          <a:blip r:embed="rId3"/>
          <a:srcRect/>
          <a:stretch/>
        </p:blipFill>
        <p:spPr>
          <a:xfrm>
            <a:off x="20" y="10"/>
            <a:ext cx="12191980" cy="6857990"/>
          </a:xfrm>
          <a:prstGeom prst="rect">
            <a:avLst/>
          </a:prstGeom>
        </p:spPr>
      </p:pic>
    </p:spTree>
    <p:extLst>
      <p:ext uri="{BB962C8B-B14F-4D97-AF65-F5344CB8AC3E}">
        <p14:creationId xmlns:p14="http://schemas.microsoft.com/office/powerpoint/2010/main" val="26386221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2605301" y="6585188"/>
            <a:ext cx="6981398" cy="246221"/>
          </a:xfrm>
          <a:prstGeom prst="rect">
            <a:avLst/>
          </a:prstGeom>
          <a:solidFill>
            <a:schemeClr val="bg1"/>
          </a:solidFill>
        </p:spPr>
        <p:txBody>
          <a:bodyPr wrap="none" rtlCol="0">
            <a:spAutoFit/>
          </a:bodyPr>
          <a:lstStyle/>
          <a:p>
            <a:r>
              <a:rPr lang="en-US" sz="1000" dirty="0"/>
              <a:t>https://blogs.msdn.microsoft.com/powershell/2017/04/10/a-comparison-of-shell-and-scripting-language-security/</a:t>
            </a:r>
          </a:p>
        </p:txBody>
      </p:sp>
      <p:pic>
        <p:nvPicPr>
          <p:cNvPr id="11" name="Picture 10"/>
          <p:cNvPicPr>
            <a:picLocks noChangeAspect="1"/>
          </p:cNvPicPr>
          <p:nvPr/>
        </p:nvPicPr>
        <p:blipFill>
          <a:blip r:embed="rId3"/>
          <a:stretch>
            <a:fillRect/>
          </a:stretch>
        </p:blipFill>
        <p:spPr>
          <a:xfrm>
            <a:off x="601266" y="2139918"/>
            <a:ext cx="10989469" cy="2662963"/>
          </a:xfrm>
          <a:prstGeom prst="rect">
            <a:avLst/>
          </a:prstGeom>
        </p:spPr>
      </p:pic>
      <p:sp>
        <p:nvSpPr>
          <p:cNvPr id="8" name="Title 1"/>
          <p:cNvSpPr txBox="1">
            <a:spLocks/>
          </p:cNvSpPr>
          <p:nvPr/>
        </p:nvSpPr>
        <p:spPr>
          <a:xfrm>
            <a:off x="1449745" y="337039"/>
            <a:ext cx="9292510" cy="726831"/>
          </a:xfrm>
          <a:prstGeom prst="rect">
            <a:avLst/>
          </a:prstGeom>
          <a:solidFill>
            <a:schemeClr val="bg1">
              <a:alpha val="40000"/>
            </a:schemeClr>
          </a:solidFill>
        </p:spPr>
        <p:txBody>
          <a:bodyPr vert="horz" lIns="91440" tIns="45720" rIns="91440" bIns="45720" rtlCol="0" anchor="ctr">
            <a:normAutofit fontScale="97500"/>
          </a:bodyPr>
          <a:lst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a:lstStyle>
          <a:p>
            <a:r>
              <a:rPr lang="en-US" dirty="0"/>
              <a:t>We’re Listening</a:t>
            </a:r>
          </a:p>
        </p:txBody>
      </p:sp>
    </p:spTree>
    <p:extLst>
      <p:ext uri="{BB962C8B-B14F-4D97-AF65-F5344CB8AC3E}">
        <p14:creationId xmlns:p14="http://schemas.microsoft.com/office/powerpoint/2010/main" val="6778896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2605301" y="6585188"/>
            <a:ext cx="6981398" cy="246221"/>
          </a:xfrm>
          <a:prstGeom prst="rect">
            <a:avLst/>
          </a:prstGeom>
          <a:solidFill>
            <a:schemeClr val="bg1"/>
          </a:solidFill>
        </p:spPr>
        <p:txBody>
          <a:bodyPr wrap="none" rtlCol="0">
            <a:spAutoFit/>
          </a:bodyPr>
          <a:lstStyle/>
          <a:p>
            <a:r>
              <a:rPr lang="en-US" sz="1000" dirty="0"/>
              <a:t>https://blogs.msdn.microsoft.com/powershell/2017/04/10/a-comparison-of-shell-and-scripting-language-security/</a:t>
            </a:r>
          </a:p>
        </p:txBody>
      </p:sp>
      <p:sp>
        <p:nvSpPr>
          <p:cNvPr id="8" name="Title 1"/>
          <p:cNvSpPr txBox="1">
            <a:spLocks/>
          </p:cNvSpPr>
          <p:nvPr/>
        </p:nvSpPr>
        <p:spPr>
          <a:xfrm>
            <a:off x="1449745" y="337039"/>
            <a:ext cx="9292510" cy="726831"/>
          </a:xfrm>
          <a:prstGeom prst="rect">
            <a:avLst/>
          </a:prstGeom>
          <a:solidFill>
            <a:schemeClr val="bg1">
              <a:alpha val="40000"/>
            </a:schemeClr>
          </a:solidFill>
        </p:spPr>
        <p:txBody>
          <a:bodyPr vert="horz" lIns="91440" tIns="45720" rIns="91440" bIns="45720" rtlCol="0" anchor="ctr">
            <a:normAutofit fontScale="97500"/>
          </a:bodyPr>
          <a:lst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a:lstStyle>
          <a:p>
            <a:r>
              <a:rPr lang="en-US" dirty="0"/>
              <a:t>We’re Listening</a:t>
            </a:r>
          </a:p>
        </p:txBody>
      </p:sp>
      <p:pic>
        <p:nvPicPr>
          <p:cNvPr id="5" name="Picture 4"/>
          <p:cNvPicPr>
            <a:picLocks noChangeAspect="1"/>
          </p:cNvPicPr>
          <p:nvPr/>
        </p:nvPicPr>
        <p:blipFill>
          <a:blip r:embed="rId3"/>
          <a:stretch>
            <a:fillRect/>
          </a:stretch>
        </p:blipFill>
        <p:spPr>
          <a:xfrm>
            <a:off x="297844" y="2342613"/>
            <a:ext cx="11596312" cy="2462345"/>
          </a:xfrm>
          <a:prstGeom prst="rect">
            <a:avLst/>
          </a:prstGeom>
        </p:spPr>
      </p:pic>
    </p:spTree>
    <p:extLst>
      <p:ext uri="{BB962C8B-B14F-4D97-AF65-F5344CB8AC3E}">
        <p14:creationId xmlns:p14="http://schemas.microsoft.com/office/powerpoint/2010/main" val="32879853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i1.social.s-msft.com/profile/u/avatar.jpg?displayname=jeffrey%20snover%20windows%20server&amp;size=extralarge&amp;version=78e4dd91-1a7e-438e-a451-8333353a14c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623" y="4624233"/>
            <a:ext cx="2095203" cy="209520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2741547" y="1345903"/>
            <a:ext cx="6110388" cy="644437"/>
          </a:xfrm>
          <a:prstGeom prst="rect">
            <a:avLst/>
          </a:prstGeom>
          <a:noFill/>
          <a:ln>
            <a:solidFill>
              <a:srgbClr val="FF0000"/>
            </a:solidFill>
          </a:ln>
        </p:spPr>
        <p:txBody>
          <a:bodyPr wrap="square" rtlCol="0">
            <a:spAutoFit/>
          </a:bodyPr>
          <a:lstStyle/>
          <a:p>
            <a:r>
              <a:rPr lang="en-US" dirty="0">
                <a:solidFill>
                  <a:schemeClr val="tx2">
                    <a:lumMod val="60000"/>
                    <a:lumOff val="40000"/>
                  </a:schemeClr>
                </a:solidFill>
                <a:latin typeface="Consolas" panose="020B0609020204030204" pitchFamily="49" charset="0"/>
                <a:cs typeface="Consolas" panose="020B0609020204030204" pitchFamily="49" charset="0"/>
              </a:rPr>
              <a:t>PS&gt; </a:t>
            </a:r>
            <a:r>
              <a:rPr lang="en-US" dirty="0" err="1">
                <a:solidFill>
                  <a:schemeClr val="tx2">
                    <a:lumMod val="60000"/>
                    <a:lumOff val="40000"/>
                  </a:schemeClr>
                </a:solidFill>
                <a:latin typeface="Consolas" panose="020B0609020204030204" pitchFamily="49" charset="0"/>
                <a:cs typeface="Consolas" panose="020B0609020204030204" pitchFamily="49" charset="0"/>
              </a:rPr>
              <a:t>mstsc</a:t>
            </a:r>
            <a:r>
              <a:rPr lang="en-US" dirty="0">
                <a:solidFill>
                  <a:schemeClr val="tx2">
                    <a:lumMod val="60000"/>
                    <a:lumOff val="40000"/>
                  </a:schemeClr>
                </a:solidFill>
                <a:latin typeface="Consolas" panose="020B0609020204030204" pitchFamily="49" charset="0"/>
                <a:cs typeface="Consolas" panose="020B0609020204030204" pitchFamily="49" charset="0"/>
              </a:rPr>
              <a:t> /v Server1</a:t>
            </a:r>
            <a:br>
              <a:rPr lang="en-US" dirty="0">
                <a:solidFill>
                  <a:schemeClr val="accent2"/>
                </a:solidFill>
                <a:latin typeface="Consolas" panose="020B0609020204030204" pitchFamily="49" charset="0"/>
                <a:cs typeface="Consolas" panose="020B0609020204030204" pitchFamily="49" charset="0"/>
              </a:rPr>
            </a:br>
            <a:r>
              <a:rPr lang="en-US" dirty="0">
                <a:solidFill>
                  <a:srgbClr val="FF0000"/>
                </a:solidFill>
                <a:latin typeface="Consolas" panose="020B0609020204030204" pitchFamily="49" charset="0"/>
                <a:cs typeface="Consolas" panose="020B0609020204030204" pitchFamily="49" charset="0"/>
              </a:rPr>
              <a:t>Access Denied</a:t>
            </a:r>
          </a:p>
        </p:txBody>
      </p:sp>
      <p:sp>
        <p:nvSpPr>
          <p:cNvPr id="7" name="TextBox 6"/>
          <p:cNvSpPr txBox="1"/>
          <p:nvPr/>
        </p:nvSpPr>
        <p:spPr>
          <a:xfrm>
            <a:off x="2747642" y="2095605"/>
            <a:ext cx="6104293" cy="369332"/>
          </a:xfrm>
          <a:prstGeom prst="rect">
            <a:avLst/>
          </a:prstGeom>
          <a:noFill/>
          <a:ln>
            <a:solidFill>
              <a:srgbClr val="FF0000"/>
            </a:solidFill>
          </a:ln>
        </p:spPr>
        <p:txBody>
          <a:bodyPr wrap="square" rtlCol="0">
            <a:spAutoFit/>
          </a:bodyPr>
          <a:lstStyle/>
          <a:p>
            <a:r>
              <a:rPr lang="en-US" dirty="0"/>
              <a:t>“Jeffrey I need to be admin on Server1 to restart DNS”</a:t>
            </a:r>
          </a:p>
        </p:txBody>
      </p:sp>
      <p:sp>
        <p:nvSpPr>
          <p:cNvPr id="8" name="TextBox 7"/>
          <p:cNvSpPr txBox="1"/>
          <p:nvPr/>
        </p:nvSpPr>
        <p:spPr>
          <a:xfrm>
            <a:off x="2741547" y="2936289"/>
            <a:ext cx="6110389" cy="646331"/>
          </a:xfrm>
          <a:prstGeom prst="rect">
            <a:avLst/>
          </a:prstGeom>
          <a:noFill/>
          <a:ln>
            <a:solidFill>
              <a:srgbClr val="00B0F0"/>
            </a:solidFill>
          </a:ln>
        </p:spPr>
        <p:txBody>
          <a:bodyPr wrap="square" rtlCol="0">
            <a:spAutoFit/>
          </a:bodyPr>
          <a:lstStyle/>
          <a:p>
            <a:r>
              <a:rPr lang="en-US" dirty="0"/>
              <a:t>“No </a:t>
            </a:r>
            <a:r>
              <a:rPr lang="en-US" dirty="0" err="1"/>
              <a:t>gentilkiwi</a:t>
            </a:r>
            <a:r>
              <a:rPr lang="en-US" dirty="0"/>
              <a:t>.</a:t>
            </a:r>
          </a:p>
          <a:p>
            <a:r>
              <a:rPr lang="en-US" dirty="0"/>
              <a:t>Just use PowerShell to connect to the server”</a:t>
            </a:r>
          </a:p>
        </p:txBody>
      </p:sp>
      <p:sp>
        <p:nvSpPr>
          <p:cNvPr id="13" name="TextBox 12"/>
          <p:cNvSpPr txBox="1"/>
          <p:nvPr/>
        </p:nvSpPr>
        <p:spPr>
          <a:xfrm>
            <a:off x="2764579" y="4057217"/>
            <a:ext cx="6087357" cy="921397"/>
          </a:xfrm>
          <a:prstGeom prst="rect">
            <a:avLst/>
          </a:prstGeom>
          <a:noFill/>
          <a:ln>
            <a:solidFill>
              <a:srgbClr val="FF0000"/>
            </a:solidFill>
          </a:ln>
        </p:spPr>
        <p:txBody>
          <a:bodyPr wrap="square" rtlCol="0">
            <a:spAutoFit/>
          </a:bodyPr>
          <a:lstStyle/>
          <a:p>
            <a:r>
              <a:rPr lang="en-US" dirty="0">
                <a:solidFill>
                  <a:schemeClr val="tx2">
                    <a:lumMod val="60000"/>
                    <a:lumOff val="40000"/>
                  </a:schemeClr>
                </a:solidFill>
                <a:latin typeface="Consolas" panose="020B0609020204030204" pitchFamily="49" charset="0"/>
                <a:cs typeface="Consolas" panose="020B0609020204030204" pitchFamily="49" charset="0"/>
              </a:rPr>
              <a:t>PS&gt; Enter-</a:t>
            </a:r>
            <a:r>
              <a:rPr lang="en-US" dirty="0" err="1">
                <a:solidFill>
                  <a:schemeClr val="tx2">
                    <a:lumMod val="60000"/>
                    <a:lumOff val="40000"/>
                  </a:schemeClr>
                </a:solidFill>
                <a:latin typeface="Consolas" panose="020B0609020204030204" pitchFamily="49" charset="0"/>
                <a:cs typeface="Consolas" panose="020B0609020204030204" pitchFamily="49" charset="0"/>
              </a:rPr>
              <a:t>PSSession</a:t>
            </a:r>
            <a:r>
              <a:rPr lang="en-US" dirty="0">
                <a:solidFill>
                  <a:schemeClr val="tx2">
                    <a:lumMod val="60000"/>
                    <a:lumOff val="40000"/>
                  </a:schemeClr>
                </a:solidFill>
                <a:latin typeface="Consolas" panose="020B0609020204030204" pitchFamily="49" charset="0"/>
                <a:cs typeface="Consolas" panose="020B0609020204030204" pitchFamily="49" charset="0"/>
              </a:rPr>
              <a:t> Server1</a:t>
            </a:r>
          </a:p>
          <a:p>
            <a:r>
              <a:rPr lang="en-US" dirty="0">
                <a:solidFill>
                  <a:schemeClr val="tx2">
                    <a:lumMod val="60000"/>
                    <a:lumOff val="40000"/>
                  </a:schemeClr>
                </a:solidFill>
                <a:latin typeface="Consolas" panose="020B0609020204030204" pitchFamily="49" charset="0"/>
                <a:cs typeface="Consolas" panose="020B0609020204030204" pitchFamily="49" charset="0"/>
              </a:rPr>
              <a:t>Server1&gt; Restart-Service </a:t>
            </a:r>
            <a:r>
              <a:rPr lang="en-US" dirty="0" err="1">
                <a:solidFill>
                  <a:schemeClr val="tx2">
                    <a:lumMod val="60000"/>
                    <a:lumOff val="40000"/>
                  </a:schemeClr>
                </a:solidFill>
                <a:latin typeface="Consolas" panose="020B0609020204030204" pitchFamily="49" charset="0"/>
                <a:cs typeface="Consolas" panose="020B0609020204030204" pitchFamily="49" charset="0"/>
              </a:rPr>
              <a:t>Dns</a:t>
            </a:r>
            <a:endParaRPr lang="en-US" dirty="0">
              <a:solidFill>
                <a:schemeClr val="tx2">
                  <a:lumMod val="60000"/>
                  <a:lumOff val="40000"/>
                </a:schemeClr>
              </a:solidFill>
              <a:latin typeface="Consolas" panose="020B0609020204030204" pitchFamily="49" charset="0"/>
              <a:cs typeface="Consolas" panose="020B0609020204030204" pitchFamily="49" charset="0"/>
            </a:endParaRPr>
          </a:p>
          <a:p>
            <a:r>
              <a:rPr lang="en-US" b="1" dirty="0">
                <a:solidFill>
                  <a:schemeClr val="accent2"/>
                </a:solidFill>
                <a:latin typeface="Consolas" panose="020B0609020204030204" pitchFamily="49" charset="0"/>
                <a:cs typeface="Consolas" panose="020B0609020204030204" pitchFamily="49" charset="0"/>
                <a:sym typeface="Wingdings" panose="05000000000000000000" pitchFamily="2" charset="2"/>
              </a:rPr>
              <a:t></a:t>
            </a:r>
          </a:p>
        </p:txBody>
      </p:sp>
      <p:sp>
        <p:nvSpPr>
          <p:cNvPr id="12" name="Rectangle 11"/>
          <p:cNvSpPr/>
          <p:nvPr/>
        </p:nvSpPr>
        <p:spPr>
          <a:xfrm>
            <a:off x="9711939" y="1489247"/>
            <a:ext cx="2194249" cy="51016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p:cNvSpPr txBox="1"/>
          <p:nvPr/>
        </p:nvSpPr>
        <p:spPr>
          <a:xfrm>
            <a:off x="10297072" y="1056492"/>
            <a:ext cx="966794" cy="374793"/>
          </a:xfrm>
          <a:prstGeom prst="rect">
            <a:avLst/>
          </a:prstGeom>
          <a:solidFill>
            <a:schemeClr val="bg1"/>
          </a:solidFill>
        </p:spPr>
        <p:txBody>
          <a:bodyPr wrap="none" rtlCol="0">
            <a:spAutoFit/>
          </a:bodyPr>
          <a:lstStyle/>
          <a:p>
            <a:r>
              <a:rPr lang="en-US" dirty="0"/>
              <a:t>Server1</a:t>
            </a: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88564" y="4427065"/>
            <a:ext cx="1828312" cy="1828312"/>
          </a:xfrm>
          <a:prstGeom prst="rect">
            <a:avLst/>
          </a:prstGeom>
        </p:spPr>
      </p:pic>
      <p:pic>
        <p:nvPicPr>
          <p:cNvPr id="15" name="Picture 2" descr="https://asfws12.files.wordpress.com/2012/08/benjamin-delpy.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817" y="67407"/>
            <a:ext cx="2129009" cy="212900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2764580" y="5187523"/>
            <a:ext cx="6111692" cy="646331"/>
          </a:xfrm>
          <a:prstGeom prst="rect">
            <a:avLst/>
          </a:prstGeom>
          <a:noFill/>
          <a:ln>
            <a:solidFill>
              <a:srgbClr val="FF0000"/>
            </a:solidFill>
          </a:ln>
        </p:spPr>
        <p:txBody>
          <a:bodyPr wrap="square" rtlCol="0">
            <a:spAutoFit/>
          </a:bodyPr>
          <a:lstStyle/>
          <a:p>
            <a:r>
              <a:rPr lang="en-US">
                <a:solidFill>
                  <a:schemeClr val="tx2">
                    <a:lumMod val="60000"/>
                    <a:lumOff val="40000"/>
                  </a:schemeClr>
                </a:solidFill>
                <a:latin typeface="Consolas" panose="020B0609020204030204" pitchFamily="49" charset="0"/>
                <a:cs typeface="Consolas" panose="020B0609020204030204" pitchFamily="49" charset="0"/>
                <a:sym typeface="Wingdings" panose="05000000000000000000" pitchFamily="2" charset="2"/>
              </a:rPr>
              <a:t>Server1&gt; Steal-Secrets</a:t>
            </a:r>
            <a:br>
              <a:rPr lang="en-US">
                <a:solidFill>
                  <a:srgbClr val="FF0000"/>
                </a:solidFill>
                <a:latin typeface="Consolas" panose="020B0609020204030204" pitchFamily="49" charset="0"/>
                <a:cs typeface="Consolas" panose="020B0609020204030204" pitchFamily="49" charset="0"/>
                <a:sym typeface="Wingdings" panose="05000000000000000000" pitchFamily="2" charset="2"/>
              </a:rPr>
            </a:br>
            <a:r>
              <a:rPr lang="en-US">
                <a:solidFill>
                  <a:srgbClr val="FF0000"/>
                </a:solidFill>
                <a:latin typeface="Consolas" panose="020B0609020204030204" pitchFamily="49" charset="0"/>
                <a:cs typeface="Consolas" panose="020B0609020204030204" pitchFamily="49" charset="0"/>
                <a:sym typeface="Wingdings" panose="05000000000000000000" pitchFamily="2" charset="2"/>
              </a:rPr>
              <a:t>Error: You are not authorized to Steal-Secrets</a:t>
            </a:r>
            <a:endParaRPr lang="en-US"/>
          </a:p>
        </p:txBody>
      </p:sp>
      <p:sp>
        <p:nvSpPr>
          <p:cNvPr id="17" name="Title 1"/>
          <p:cNvSpPr txBox="1">
            <a:spLocks/>
          </p:cNvSpPr>
          <p:nvPr/>
        </p:nvSpPr>
        <p:spPr>
          <a:xfrm>
            <a:off x="2960493" y="80341"/>
            <a:ext cx="9292510" cy="726831"/>
          </a:xfrm>
          <a:prstGeom prst="rect">
            <a:avLst/>
          </a:prstGeom>
          <a:solidFill>
            <a:schemeClr val="bg1">
              <a:alpha val="40000"/>
            </a:schemeClr>
          </a:solidFill>
        </p:spPr>
        <p:txBody>
          <a:bodyPr vert="horz" lIns="91440" tIns="45720" rIns="91440" bIns="45720" rtlCol="0" anchor="ctr">
            <a:normAutofit fontScale="97500"/>
          </a:bodyPr>
          <a:lst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a:lstStyle>
          <a:p>
            <a:r>
              <a:rPr lang="en-US" dirty="0"/>
              <a:t>Just Enough Administration (JEA)</a:t>
            </a:r>
          </a:p>
        </p:txBody>
      </p:sp>
      <p:pic>
        <p:nvPicPr>
          <p:cNvPr id="11" name="Picture 10">
            <a:extLst>
              <a:ext uri="{FF2B5EF4-FFF2-40B4-BE49-F238E27FC236}">
                <a16:creationId xmlns:a16="http://schemas.microsoft.com/office/drawing/2014/main" id="{DB9D5056-3FD6-48B3-AC3B-A3CFB60876C3}"/>
              </a:ext>
            </a:extLst>
          </p:cNvPr>
          <p:cNvPicPr>
            <a:picLocks noChangeAspect="1"/>
          </p:cNvPicPr>
          <p:nvPr/>
        </p:nvPicPr>
        <p:blipFill>
          <a:blip r:embed="rId6">
            <a:extLst>
              <a:ext uri="{837473B0-CC2E-450A-ABE3-18F120FF3D39}">
                <a1611:picAttrSrcUrl xmlns:a1611="http://schemas.microsoft.com/office/drawing/2016/11/main" r:id="rId7"/>
              </a:ext>
            </a:extLst>
          </a:blip>
          <a:stretch>
            <a:fillRect/>
          </a:stretch>
        </p:blipFill>
        <p:spPr>
          <a:xfrm rot="1124711">
            <a:off x="1027852" y="4371692"/>
            <a:ext cx="1068295" cy="734453"/>
          </a:xfrm>
          <a:prstGeom prst="rect">
            <a:avLst/>
          </a:prstGeom>
        </p:spPr>
      </p:pic>
    </p:spTree>
    <p:extLst>
      <p:ext uri="{BB962C8B-B14F-4D97-AF65-F5344CB8AC3E}">
        <p14:creationId xmlns:p14="http://schemas.microsoft.com/office/powerpoint/2010/main" val="846535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05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3" grpId="0" animBg="1"/>
      <p:bldP spid="3"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2809109" y="2607277"/>
            <a:ext cx="5378549" cy="2913381"/>
          </a:xfrm>
          <a:prstGeom prst="rect">
            <a:avLst/>
          </a:prstGeom>
          <a:pattFill prst="wdUpDiag">
            <a:fgClr>
              <a:schemeClr val="accent1"/>
            </a:fgClr>
            <a:bgClr>
              <a:schemeClr val="bg1"/>
            </a:bgClr>
          </a:patt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6" name="Straight Arrow Connector 5"/>
          <p:cNvCxnSpPr/>
          <p:nvPr/>
        </p:nvCxnSpPr>
        <p:spPr>
          <a:xfrm flipV="1">
            <a:off x="2585003" y="1860257"/>
            <a:ext cx="0" cy="3968547"/>
          </a:xfrm>
          <a:prstGeom prst="straightConnector1">
            <a:avLst/>
          </a:prstGeom>
          <a:ln w="762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2585003" y="5805459"/>
            <a:ext cx="8067823" cy="0"/>
          </a:xfrm>
          <a:prstGeom prst="straightConnector1">
            <a:avLst/>
          </a:prstGeom>
          <a:ln w="762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743517" y="3513425"/>
            <a:ext cx="1729434" cy="615516"/>
          </a:xfrm>
          <a:prstGeom prst="rect">
            <a:avLst/>
          </a:prstGeom>
          <a:noFill/>
        </p:spPr>
        <p:txBody>
          <a:bodyPr wrap="none" lIns="179285" tIns="143428" rIns="179285" bIns="143428" rtlCol="0">
            <a:spAutoFit/>
          </a:bodyPr>
          <a:lstStyle/>
          <a:p>
            <a:pPr>
              <a:lnSpc>
                <a:spcPct val="90000"/>
              </a:lnSpc>
              <a:spcAft>
                <a:spcPts val="588"/>
              </a:spcAft>
            </a:pPr>
            <a:r>
              <a:rPr lang="en-US" sz="2353" dirty="0">
                <a:gradFill>
                  <a:gsLst>
                    <a:gs pos="2917">
                      <a:schemeClr val="tx1"/>
                    </a:gs>
                    <a:gs pos="30000">
                      <a:schemeClr val="tx1"/>
                    </a:gs>
                  </a:gsLst>
                  <a:lin ang="5400000" scaled="0"/>
                </a:gradFill>
              </a:rPr>
              <a:t>Capability</a:t>
            </a:r>
          </a:p>
        </p:txBody>
      </p:sp>
      <p:sp>
        <p:nvSpPr>
          <p:cNvPr id="13" name="TextBox 12"/>
          <p:cNvSpPr txBox="1"/>
          <p:nvPr/>
        </p:nvSpPr>
        <p:spPr>
          <a:xfrm>
            <a:off x="6113365" y="5828804"/>
            <a:ext cx="1026036" cy="615516"/>
          </a:xfrm>
          <a:prstGeom prst="rect">
            <a:avLst/>
          </a:prstGeom>
          <a:noFill/>
        </p:spPr>
        <p:txBody>
          <a:bodyPr wrap="none" lIns="179285" tIns="143428" rIns="179285" bIns="143428" rtlCol="0">
            <a:spAutoFit/>
          </a:bodyPr>
          <a:lstStyle/>
          <a:p>
            <a:pPr>
              <a:lnSpc>
                <a:spcPct val="90000"/>
              </a:lnSpc>
              <a:spcAft>
                <a:spcPts val="588"/>
              </a:spcAft>
            </a:pPr>
            <a:r>
              <a:rPr lang="en-US" sz="2353" dirty="0">
                <a:gradFill>
                  <a:gsLst>
                    <a:gs pos="2917">
                      <a:schemeClr val="tx1"/>
                    </a:gs>
                    <a:gs pos="30000">
                      <a:schemeClr val="tx1"/>
                    </a:gs>
                  </a:gsLst>
                  <a:lin ang="5400000" scaled="0"/>
                </a:gradFill>
              </a:rPr>
              <a:t>Time</a:t>
            </a:r>
          </a:p>
        </p:txBody>
      </p:sp>
      <p:sp>
        <p:nvSpPr>
          <p:cNvPr id="9" name="Title 1"/>
          <p:cNvSpPr txBox="1">
            <a:spLocks/>
          </p:cNvSpPr>
          <p:nvPr/>
        </p:nvSpPr>
        <p:spPr>
          <a:xfrm>
            <a:off x="1449745" y="337039"/>
            <a:ext cx="9292510" cy="726831"/>
          </a:xfrm>
          <a:prstGeom prst="rect">
            <a:avLst/>
          </a:prstGeom>
          <a:solidFill>
            <a:schemeClr val="bg1">
              <a:alpha val="40000"/>
            </a:schemeClr>
          </a:solidFill>
        </p:spPr>
        <p:txBody>
          <a:bodyPr vert="horz" lIns="91440" tIns="45720" rIns="91440" bIns="45720" rtlCol="0" anchor="ctr">
            <a:normAutofit fontScale="82500" lnSpcReduction="10000"/>
          </a:bodyPr>
          <a:lst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a:lstStyle>
          <a:p>
            <a:r>
              <a:rPr lang="en-US" dirty="0"/>
              <a:t>Security Exposure = Time X Capability</a:t>
            </a:r>
          </a:p>
        </p:txBody>
      </p:sp>
    </p:spTree>
    <p:extLst>
      <p:ext uri="{BB962C8B-B14F-4D97-AF65-F5344CB8AC3E}">
        <p14:creationId xmlns:p14="http://schemas.microsoft.com/office/powerpoint/2010/main" val="38300009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2809109" y="2607277"/>
            <a:ext cx="5378549" cy="2913381"/>
          </a:xfrm>
          <a:prstGeom prst="rect">
            <a:avLst/>
          </a:prstGeom>
          <a:pattFill prst="wdUpDiag">
            <a:fgClr>
              <a:schemeClr val="accent1">
                <a:lumMod val="50000"/>
              </a:schemeClr>
            </a:fgClr>
            <a:bgClr>
              <a:schemeClr val="bg1"/>
            </a:bgClr>
          </a:patt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p:nvSpPr>
        <p:spPr bwMode="auto">
          <a:xfrm>
            <a:off x="6469511" y="2607277"/>
            <a:ext cx="522914" cy="2913381"/>
          </a:xfrm>
          <a:prstGeom prst="rect">
            <a:avLst/>
          </a:prstGeom>
          <a:pattFill prst="wdUpDiag">
            <a:fgClr>
              <a:schemeClr val="accent1"/>
            </a:fgClr>
            <a:bgClr>
              <a:schemeClr val="bg1"/>
            </a:bgClr>
          </a:patt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6" name="Straight Arrow Connector 5"/>
          <p:cNvCxnSpPr/>
          <p:nvPr/>
        </p:nvCxnSpPr>
        <p:spPr>
          <a:xfrm flipV="1">
            <a:off x="2585003" y="1860257"/>
            <a:ext cx="0" cy="3968547"/>
          </a:xfrm>
          <a:prstGeom prst="straightConnector1">
            <a:avLst/>
          </a:prstGeom>
          <a:ln w="762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2585003" y="5805459"/>
            <a:ext cx="8067823" cy="0"/>
          </a:xfrm>
          <a:prstGeom prst="straightConnector1">
            <a:avLst/>
          </a:prstGeom>
          <a:ln w="762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743517" y="3513425"/>
            <a:ext cx="1729434" cy="615516"/>
          </a:xfrm>
          <a:prstGeom prst="rect">
            <a:avLst/>
          </a:prstGeom>
          <a:noFill/>
        </p:spPr>
        <p:txBody>
          <a:bodyPr wrap="none" lIns="179285" tIns="143428" rIns="179285" bIns="143428" rtlCol="0">
            <a:spAutoFit/>
          </a:bodyPr>
          <a:lstStyle/>
          <a:p>
            <a:pPr>
              <a:lnSpc>
                <a:spcPct val="90000"/>
              </a:lnSpc>
              <a:spcAft>
                <a:spcPts val="588"/>
              </a:spcAft>
            </a:pPr>
            <a:r>
              <a:rPr lang="en-US" sz="2353" dirty="0">
                <a:gradFill>
                  <a:gsLst>
                    <a:gs pos="2917">
                      <a:schemeClr val="tx1"/>
                    </a:gs>
                    <a:gs pos="30000">
                      <a:schemeClr val="tx1"/>
                    </a:gs>
                  </a:gsLst>
                  <a:lin ang="5400000" scaled="0"/>
                </a:gradFill>
              </a:rPr>
              <a:t>Capability</a:t>
            </a:r>
          </a:p>
        </p:txBody>
      </p:sp>
      <p:sp>
        <p:nvSpPr>
          <p:cNvPr id="13" name="TextBox 12"/>
          <p:cNvSpPr txBox="1"/>
          <p:nvPr/>
        </p:nvSpPr>
        <p:spPr>
          <a:xfrm>
            <a:off x="6113365" y="5828804"/>
            <a:ext cx="1026036" cy="615516"/>
          </a:xfrm>
          <a:prstGeom prst="rect">
            <a:avLst/>
          </a:prstGeom>
          <a:noFill/>
        </p:spPr>
        <p:txBody>
          <a:bodyPr wrap="none" lIns="179285" tIns="143428" rIns="179285" bIns="143428" rtlCol="0">
            <a:spAutoFit/>
          </a:bodyPr>
          <a:lstStyle/>
          <a:p>
            <a:pPr>
              <a:lnSpc>
                <a:spcPct val="90000"/>
              </a:lnSpc>
              <a:spcAft>
                <a:spcPts val="588"/>
              </a:spcAft>
            </a:pPr>
            <a:r>
              <a:rPr lang="en-US" sz="2353" dirty="0">
                <a:gradFill>
                  <a:gsLst>
                    <a:gs pos="2917">
                      <a:schemeClr val="tx1"/>
                    </a:gs>
                    <a:gs pos="30000">
                      <a:schemeClr val="tx1"/>
                    </a:gs>
                  </a:gsLst>
                  <a:lin ang="5400000" scaled="0"/>
                </a:gradFill>
              </a:rPr>
              <a:t>Time</a:t>
            </a:r>
          </a:p>
        </p:txBody>
      </p:sp>
      <p:sp>
        <p:nvSpPr>
          <p:cNvPr id="11" name="Title 1"/>
          <p:cNvSpPr txBox="1">
            <a:spLocks/>
          </p:cNvSpPr>
          <p:nvPr/>
        </p:nvSpPr>
        <p:spPr>
          <a:xfrm>
            <a:off x="1449745" y="337039"/>
            <a:ext cx="9292510" cy="726831"/>
          </a:xfrm>
          <a:prstGeom prst="rect">
            <a:avLst/>
          </a:prstGeom>
          <a:solidFill>
            <a:schemeClr val="bg1">
              <a:alpha val="40000"/>
            </a:schemeClr>
          </a:solidFill>
        </p:spPr>
        <p:txBody>
          <a:bodyPr vert="horz" lIns="91440" tIns="45720" rIns="91440" bIns="45720" rtlCol="0" anchor="ctr">
            <a:normAutofit fontScale="82500" lnSpcReduction="10000"/>
          </a:bodyPr>
          <a:lst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a:lstStyle>
          <a:p>
            <a:r>
              <a:rPr lang="en-US" dirty="0"/>
              <a:t>Privileged Identity Management = Time</a:t>
            </a:r>
          </a:p>
        </p:txBody>
      </p:sp>
    </p:spTree>
    <p:extLst>
      <p:ext uri="{BB962C8B-B14F-4D97-AF65-F5344CB8AC3E}">
        <p14:creationId xmlns:p14="http://schemas.microsoft.com/office/powerpoint/2010/main" val="4557560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2809109" y="2607277"/>
            <a:ext cx="5378549" cy="2913381"/>
          </a:xfrm>
          <a:prstGeom prst="rect">
            <a:avLst/>
          </a:prstGeom>
          <a:pattFill prst="wdUpDiag">
            <a:fgClr>
              <a:schemeClr val="accent1">
                <a:lumMod val="50000"/>
              </a:schemeClr>
            </a:fgClr>
            <a:bgClr>
              <a:schemeClr val="bg1"/>
            </a:bgClr>
          </a:patt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p:nvSpPr>
        <p:spPr bwMode="auto">
          <a:xfrm>
            <a:off x="2809109" y="3513425"/>
            <a:ext cx="5378549" cy="214383"/>
          </a:xfrm>
          <a:prstGeom prst="rect">
            <a:avLst/>
          </a:prstGeom>
          <a:pattFill prst="wdUpDiag">
            <a:fgClr>
              <a:schemeClr val="accent1"/>
            </a:fgClr>
            <a:bgClr>
              <a:schemeClr val="bg1"/>
            </a:bgClr>
          </a:patt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6" name="Straight Arrow Connector 5"/>
          <p:cNvCxnSpPr/>
          <p:nvPr/>
        </p:nvCxnSpPr>
        <p:spPr>
          <a:xfrm flipV="1">
            <a:off x="2585003" y="1860257"/>
            <a:ext cx="0" cy="3968547"/>
          </a:xfrm>
          <a:prstGeom prst="straightConnector1">
            <a:avLst/>
          </a:prstGeom>
          <a:ln w="762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2585003" y="5805459"/>
            <a:ext cx="8067823" cy="0"/>
          </a:xfrm>
          <a:prstGeom prst="straightConnector1">
            <a:avLst/>
          </a:prstGeom>
          <a:ln w="762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743517" y="3513425"/>
            <a:ext cx="1729434" cy="615516"/>
          </a:xfrm>
          <a:prstGeom prst="rect">
            <a:avLst/>
          </a:prstGeom>
          <a:noFill/>
        </p:spPr>
        <p:txBody>
          <a:bodyPr wrap="none" lIns="179285" tIns="143428" rIns="179285" bIns="143428" rtlCol="0">
            <a:spAutoFit/>
          </a:bodyPr>
          <a:lstStyle/>
          <a:p>
            <a:pPr>
              <a:lnSpc>
                <a:spcPct val="90000"/>
              </a:lnSpc>
              <a:spcAft>
                <a:spcPts val="588"/>
              </a:spcAft>
            </a:pPr>
            <a:r>
              <a:rPr lang="en-US" sz="2353" dirty="0">
                <a:gradFill>
                  <a:gsLst>
                    <a:gs pos="2917">
                      <a:schemeClr val="tx1"/>
                    </a:gs>
                    <a:gs pos="30000">
                      <a:schemeClr val="tx1"/>
                    </a:gs>
                  </a:gsLst>
                  <a:lin ang="5400000" scaled="0"/>
                </a:gradFill>
              </a:rPr>
              <a:t>Capability</a:t>
            </a:r>
          </a:p>
        </p:txBody>
      </p:sp>
      <p:sp>
        <p:nvSpPr>
          <p:cNvPr id="13" name="TextBox 12"/>
          <p:cNvSpPr txBox="1"/>
          <p:nvPr/>
        </p:nvSpPr>
        <p:spPr>
          <a:xfrm>
            <a:off x="6113365" y="5828804"/>
            <a:ext cx="1026036" cy="615516"/>
          </a:xfrm>
          <a:prstGeom prst="rect">
            <a:avLst/>
          </a:prstGeom>
          <a:noFill/>
        </p:spPr>
        <p:txBody>
          <a:bodyPr wrap="none" lIns="179285" tIns="143428" rIns="179285" bIns="143428" rtlCol="0">
            <a:spAutoFit/>
          </a:bodyPr>
          <a:lstStyle/>
          <a:p>
            <a:pPr>
              <a:lnSpc>
                <a:spcPct val="90000"/>
              </a:lnSpc>
              <a:spcAft>
                <a:spcPts val="588"/>
              </a:spcAft>
            </a:pPr>
            <a:r>
              <a:rPr lang="en-US" sz="2353" dirty="0">
                <a:gradFill>
                  <a:gsLst>
                    <a:gs pos="2917">
                      <a:schemeClr val="tx1"/>
                    </a:gs>
                    <a:gs pos="30000">
                      <a:schemeClr val="tx1"/>
                    </a:gs>
                  </a:gsLst>
                  <a:lin ang="5400000" scaled="0"/>
                </a:gradFill>
              </a:rPr>
              <a:t>Time</a:t>
            </a:r>
          </a:p>
        </p:txBody>
      </p:sp>
      <p:sp>
        <p:nvSpPr>
          <p:cNvPr id="11" name="Title 1"/>
          <p:cNvSpPr txBox="1">
            <a:spLocks/>
          </p:cNvSpPr>
          <p:nvPr/>
        </p:nvSpPr>
        <p:spPr>
          <a:xfrm>
            <a:off x="1449745" y="337039"/>
            <a:ext cx="9292510" cy="726831"/>
          </a:xfrm>
          <a:prstGeom prst="rect">
            <a:avLst/>
          </a:prstGeom>
          <a:solidFill>
            <a:schemeClr val="bg1">
              <a:alpha val="40000"/>
            </a:schemeClr>
          </a:solidFill>
        </p:spPr>
        <p:txBody>
          <a:bodyPr vert="horz" lIns="91440" tIns="45720" rIns="91440" bIns="45720" rtlCol="0" anchor="ctr">
            <a:normAutofit fontScale="82500" lnSpcReduction="10000"/>
          </a:bodyPr>
          <a:lst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a:lstStyle>
          <a:p>
            <a:r>
              <a:rPr lang="en-US" dirty="0"/>
              <a:t>Just Enough Administration = Capability</a:t>
            </a:r>
          </a:p>
        </p:txBody>
      </p:sp>
    </p:spTree>
    <p:extLst>
      <p:ext uri="{BB962C8B-B14F-4D97-AF65-F5344CB8AC3E}">
        <p14:creationId xmlns:p14="http://schemas.microsoft.com/office/powerpoint/2010/main" val="11143674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37982" y="1412044"/>
            <a:ext cx="8516037" cy="5250038"/>
          </a:xfrm>
          <a:prstGeom prst="rect">
            <a:avLst/>
          </a:prstGeom>
          <a:solidFill>
            <a:schemeClr val="tx1"/>
          </a:solidFill>
        </p:spPr>
        <p:txBody>
          <a:bodyPr wrap="square">
            <a:spAutoFit/>
          </a:bodyPr>
          <a:lstStyle/>
          <a:p>
            <a:r>
              <a:rPr lang="en-US" sz="1765" dirty="0">
                <a:solidFill>
                  <a:prstClr val="black"/>
                </a:solidFill>
                <a:latin typeface="Lucida Console" panose="020B0609040504020204" pitchFamily="49" charset="0"/>
              </a:rPr>
              <a:t>@{</a:t>
            </a:r>
          </a:p>
          <a:p>
            <a:endParaRPr lang="en-US" sz="1765" dirty="0">
              <a:solidFill>
                <a:prstClr val="black"/>
              </a:solidFill>
              <a:latin typeface="Lucida Console" panose="020B0609040504020204" pitchFamily="49" charset="0"/>
            </a:endParaRPr>
          </a:p>
          <a:p>
            <a:r>
              <a:rPr lang="en-US" sz="1765" dirty="0">
                <a:solidFill>
                  <a:srgbClr val="006400"/>
                </a:solidFill>
                <a:latin typeface="Lucida Console" panose="020B0609040504020204" pitchFamily="49" charset="0"/>
              </a:rPr>
              <a:t># Description of the functionality provided by these settings</a:t>
            </a:r>
            <a:endParaRPr lang="en-US" sz="1765" dirty="0">
              <a:solidFill>
                <a:prstClr val="black"/>
              </a:solidFill>
              <a:latin typeface="Lucida Console" panose="020B0609040504020204" pitchFamily="49" charset="0"/>
            </a:endParaRPr>
          </a:p>
          <a:p>
            <a:r>
              <a:rPr lang="fr-FR" sz="1765" dirty="0">
                <a:solidFill>
                  <a:prstClr val="black"/>
                </a:solidFill>
                <a:latin typeface="Lucida Console" panose="020B0609040504020204" pitchFamily="49" charset="0"/>
              </a:rPr>
              <a:t>Description </a:t>
            </a:r>
            <a:r>
              <a:rPr lang="fr-FR" sz="1765" dirty="0">
                <a:solidFill>
                  <a:srgbClr val="A9A9A9"/>
                </a:solidFill>
                <a:latin typeface="Lucida Console" panose="020B0609040504020204" pitchFamily="49" charset="0"/>
              </a:rPr>
              <a:t>=</a:t>
            </a:r>
            <a:r>
              <a:rPr lang="fr-FR" sz="1765" dirty="0">
                <a:solidFill>
                  <a:prstClr val="black"/>
                </a:solidFill>
                <a:latin typeface="Lucida Console" panose="020B0609040504020204" pitchFamily="49" charset="0"/>
              </a:rPr>
              <a:t> </a:t>
            </a:r>
            <a:r>
              <a:rPr lang="fr-FR" sz="1765" dirty="0">
                <a:solidFill>
                  <a:srgbClr val="8B0000"/>
                </a:solidFill>
                <a:latin typeface="Lucida Console" panose="020B0609040504020204" pitchFamily="49" charset="0"/>
              </a:rPr>
              <a:t>'</a:t>
            </a:r>
            <a:r>
              <a:rPr lang="fr-FR" sz="1765" dirty="0" err="1">
                <a:solidFill>
                  <a:srgbClr val="8B0000"/>
                </a:solidFill>
                <a:latin typeface="Lucida Console" panose="020B0609040504020204" pitchFamily="49" charset="0"/>
              </a:rPr>
              <a:t>Role</a:t>
            </a:r>
            <a:r>
              <a:rPr lang="fr-FR" sz="1765" dirty="0">
                <a:solidFill>
                  <a:srgbClr val="8B0000"/>
                </a:solidFill>
                <a:latin typeface="Lucida Console" panose="020B0609040504020204" pitchFamily="49" charset="0"/>
              </a:rPr>
              <a:t> </a:t>
            </a:r>
            <a:r>
              <a:rPr lang="fr-FR" sz="1765" dirty="0" err="1">
                <a:solidFill>
                  <a:srgbClr val="8B0000"/>
                </a:solidFill>
                <a:latin typeface="Lucida Console" panose="020B0609040504020204" pitchFamily="49" charset="0"/>
              </a:rPr>
              <a:t>Capabilities</a:t>
            </a:r>
            <a:r>
              <a:rPr lang="fr-FR" sz="1765" dirty="0">
                <a:solidFill>
                  <a:srgbClr val="8B0000"/>
                </a:solidFill>
                <a:latin typeface="Lucida Console" panose="020B0609040504020204" pitchFamily="49" charset="0"/>
              </a:rPr>
              <a:t> for DNS Maintenance'</a:t>
            </a:r>
            <a:endParaRPr lang="fr-FR" sz="1765" dirty="0">
              <a:solidFill>
                <a:prstClr val="black"/>
              </a:solidFill>
              <a:latin typeface="Lucida Console" panose="020B0609040504020204" pitchFamily="49" charset="0"/>
            </a:endParaRPr>
          </a:p>
          <a:p>
            <a:endParaRPr lang="en-US" sz="1765" dirty="0">
              <a:solidFill>
                <a:prstClr val="black"/>
              </a:solidFill>
              <a:latin typeface="Lucida Console" panose="020B0609040504020204" pitchFamily="49" charset="0"/>
            </a:endParaRPr>
          </a:p>
          <a:p>
            <a:r>
              <a:rPr lang="en-US" sz="1765" dirty="0">
                <a:solidFill>
                  <a:srgbClr val="006400"/>
                </a:solidFill>
                <a:latin typeface="Lucida Console" panose="020B0609040504020204" pitchFamily="49" charset="0"/>
              </a:rPr>
              <a:t># Modules to import when applied to a session</a:t>
            </a:r>
            <a:endParaRPr lang="en-US" sz="1765" dirty="0">
              <a:solidFill>
                <a:prstClr val="black"/>
              </a:solidFill>
              <a:latin typeface="Lucida Console" panose="020B0609040504020204" pitchFamily="49" charset="0"/>
            </a:endParaRPr>
          </a:p>
          <a:p>
            <a:r>
              <a:rPr lang="en-US" sz="1765" dirty="0" err="1">
                <a:solidFill>
                  <a:prstClr val="black"/>
                </a:solidFill>
                <a:latin typeface="Lucida Console" panose="020B0609040504020204" pitchFamily="49" charset="0"/>
              </a:rPr>
              <a:t>ModulesToImport</a:t>
            </a:r>
            <a:r>
              <a:rPr lang="en-US" sz="1765" dirty="0">
                <a:solidFill>
                  <a:prstClr val="black"/>
                </a:solidFill>
                <a:latin typeface="Lucida Console" panose="020B0609040504020204" pitchFamily="49" charset="0"/>
              </a:rPr>
              <a:t> </a:t>
            </a:r>
            <a:r>
              <a:rPr lang="en-US" sz="1765" dirty="0">
                <a:solidFill>
                  <a:srgbClr val="A9A9A9"/>
                </a:solidFill>
                <a:latin typeface="Lucida Console" panose="020B0609040504020204" pitchFamily="49" charset="0"/>
              </a:rPr>
              <a:t>=</a:t>
            </a:r>
            <a:r>
              <a:rPr lang="en-US" sz="1765" dirty="0">
                <a:solidFill>
                  <a:prstClr val="black"/>
                </a:solidFill>
                <a:latin typeface="Lucida Console" panose="020B0609040504020204" pitchFamily="49" charset="0"/>
              </a:rPr>
              <a:t> </a:t>
            </a:r>
            <a:r>
              <a:rPr lang="en-US" sz="1765" dirty="0">
                <a:solidFill>
                  <a:srgbClr val="8B0000"/>
                </a:solidFill>
                <a:latin typeface="Lucida Console" panose="020B0609040504020204" pitchFamily="49" charset="0"/>
              </a:rPr>
              <a:t>'</a:t>
            </a:r>
            <a:r>
              <a:rPr lang="en-US" sz="1765" dirty="0" err="1">
                <a:solidFill>
                  <a:srgbClr val="8B0000"/>
                </a:solidFill>
                <a:latin typeface="Lucida Console" panose="020B0609040504020204" pitchFamily="49" charset="0"/>
              </a:rPr>
              <a:t>DnsServer</a:t>
            </a:r>
            <a:r>
              <a:rPr lang="en-US" sz="1765" dirty="0">
                <a:solidFill>
                  <a:srgbClr val="8B0000"/>
                </a:solidFill>
                <a:latin typeface="Lucida Console" panose="020B0609040504020204" pitchFamily="49" charset="0"/>
              </a:rPr>
              <a:t>'</a:t>
            </a:r>
            <a:endParaRPr lang="en-US" sz="1765" dirty="0">
              <a:solidFill>
                <a:prstClr val="black"/>
              </a:solidFill>
              <a:latin typeface="Lucida Console" panose="020B0609040504020204" pitchFamily="49" charset="0"/>
            </a:endParaRPr>
          </a:p>
          <a:p>
            <a:endParaRPr lang="en-US" sz="1765" dirty="0">
              <a:solidFill>
                <a:prstClr val="black"/>
              </a:solidFill>
              <a:latin typeface="Lucida Console" panose="020B0609040504020204" pitchFamily="49" charset="0"/>
            </a:endParaRPr>
          </a:p>
          <a:p>
            <a:r>
              <a:rPr lang="en-US" sz="1765" dirty="0">
                <a:solidFill>
                  <a:srgbClr val="006400"/>
                </a:solidFill>
                <a:latin typeface="Lucida Console" panose="020B0609040504020204" pitchFamily="49" charset="0"/>
              </a:rPr>
              <a:t># Cmdlets to make visible when applied to a session</a:t>
            </a:r>
            <a:endParaRPr lang="en-US" sz="1765" dirty="0">
              <a:solidFill>
                <a:prstClr val="black"/>
              </a:solidFill>
              <a:latin typeface="Lucida Console" panose="020B0609040504020204" pitchFamily="49" charset="0"/>
            </a:endParaRPr>
          </a:p>
          <a:p>
            <a:r>
              <a:rPr lang="en-US" sz="1765" dirty="0" err="1">
                <a:solidFill>
                  <a:prstClr val="black"/>
                </a:solidFill>
                <a:latin typeface="Lucida Console" panose="020B0609040504020204" pitchFamily="49" charset="0"/>
              </a:rPr>
              <a:t>VisibleCmdlets</a:t>
            </a:r>
            <a:r>
              <a:rPr lang="en-US" sz="1765" dirty="0">
                <a:solidFill>
                  <a:prstClr val="black"/>
                </a:solidFill>
                <a:latin typeface="Lucida Console" panose="020B0609040504020204" pitchFamily="49" charset="0"/>
              </a:rPr>
              <a:t> </a:t>
            </a:r>
            <a:r>
              <a:rPr lang="en-US" sz="1765" dirty="0">
                <a:solidFill>
                  <a:srgbClr val="A9A9A9"/>
                </a:solidFill>
                <a:latin typeface="Lucida Console" panose="020B0609040504020204" pitchFamily="49" charset="0"/>
              </a:rPr>
              <a:t>=</a:t>
            </a:r>
            <a:r>
              <a:rPr lang="en-US" sz="1765" dirty="0">
                <a:solidFill>
                  <a:prstClr val="black"/>
                </a:solidFill>
                <a:latin typeface="Lucida Console" panose="020B0609040504020204" pitchFamily="49" charset="0"/>
              </a:rPr>
              <a:t> </a:t>
            </a:r>
            <a:r>
              <a:rPr lang="en-US" sz="1765" dirty="0">
                <a:solidFill>
                  <a:srgbClr val="8B0000"/>
                </a:solidFill>
                <a:latin typeface="Lucida Console" panose="020B0609040504020204" pitchFamily="49" charset="0"/>
              </a:rPr>
              <a:t>'Get-Service'</a:t>
            </a:r>
            <a:r>
              <a:rPr lang="en-US" sz="1765" dirty="0">
                <a:solidFill>
                  <a:srgbClr val="A9A9A9"/>
                </a:solidFill>
                <a:latin typeface="Lucida Console" panose="020B0609040504020204" pitchFamily="49" charset="0"/>
              </a:rPr>
              <a:t>,</a:t>
            </a:r>
            <a:r>
              <a:rPr lang="en-US" sz="1765" dirty="0">
                <a:solidFill>
                  <a:prstClr val="black"/>
                </a:solidFill>
                <a:latin typeface="Lucida Console" panose="020B0609040504020204" pitchFamily="49" charset="0"/>
              </a:rPr>
              <a:t> </a:t>
            </a:r>
            <a:r>
              <a:rPr lang="en-US" sz="1765" dirty="0">
                <a:solidFill>
                  <a:srgbClr val="8B0000"/>
                </a:solidFill>
                <a:latin typeface="Lucida Console" panose="020B0609040504020204" pitchFamily="49" charset="0"/>
              </a:rPr>
              <a:t>'Restart-Service'</a:t>
            </a:r>
            <a:r>
              <a:rPr lang="en-US" sz="1765" dirty="0">
                <a:solidFill>
                  <a:srgbClr val="A9A9A9"/>
                </a:solidFill>
                <a:latin typeface="Lucida Console" panose="020B0609040504020204" pitchFamily="49" charset="0"/>
              </a:rPr>
              <a:t>,</a:t>
            </a:r>
            <a:endParaRPr lang="en-US" sz="1765" dirty="0">
              <a:solidFill>
                <a:prstClr val="black"/>
              </a:solidFill>
              <a:latin typeface="Lucida Console" panose="020B0609040504020204" pitchFamily="49" charset="0"/>
            </a:endParaRPr>
          </a:p>
          <a:p>
            <a:r>
              <a:rPr lang="en-US" sz="1765" dirty="0">
                <a:solidFill>
                  <a:srgbClr val="8B0000"/>
                </a:solidFill>
                <a:latin typeface="Lucida Console" panose="020B0609040504020204" pitchFamily="49" charset="0"/>
              </a:rPr>
              <a:t>'Get-</a:t>
            </a:r>
            <a:r>
              <a:rPr lang="en-US" sz="1765" dirty="0" err="1">
                <a:solidFill>
                  <a:srgbClr val="8B0000"/>
                </a:solidFill>
                <a:latin typeface="Lucida Console" panose="020B0609040504020204" pitchFamily="49" charset="0"/>
              </a:rPr>
              <a:t>DnsServerCache</a:t>
            </a:r>
            <a:r>
              <a:rPr lang="en-US" sz="1765" dirty="0">
                <a:solidFill>
                  <a:srgbClr val="8B0000"/>
                </a:solidFill>
                <a:latin typeface="Lucida Console" panose="020B0609040504020204" pitchFamily="49" charset="0"/>
              </a:rPr>
              <a:t>'</a:t>
            </a:r>
            <a:r>
              <a:rPr lang="en-US" sz="1765" dirty="0">
                <a:solidFill>
                  <a:srgbClr val="A9A9A9"/>
                </a:solidFill>
                <a:latin typeface="Lucida Console" panose="020B0609040504020204" pitchFamily="49" charset="0"/>
              </a:rPr>
              <a:t>,</a:t>
            </a:r>
            <a:r>
              <a:rPr lang="en-US" sz="1765" dirty="0">
                <a:solidFill>
                  <a:prstClr val="black"/>
                </a:solidFill>
                <a:latin typeface="Lucida Console" panose="020B0609040504020204" pitchFamily="49" charset="0"/>
              </a:rPr>
              <a:t> </a:t>
            </a:r>
            <a:r>
              <a:rPr lang="en-US" sz="1765" dirty="0">
                <a:solidFill>
                  <a:srgbClr val="8B0000"/>
                </a:solidFill>
                <a:latin typeface="Lucida Console" panose="020B0609040504020204" pitchFamily="49" charset="0"/>
              </a:rPr>
              <a:t>'Clear-</a:t>
            </a:r>
            <a:r>
              <a:rPr lang="en-US" sz="1765" dirty="0" err="1">
                <a:solidFill>
                  <a:srgbClr val="8B0000"/>
                </a:solidFill>
                <a:latin typeface="Lucida Console" panose="020B0609040504020204" pitchFamily="49" charset="0"/>
              </a:rPr>
              <a:t>DnsServerCache</a:t>
            </a:r>
            <a:r>
              <a:rPr lang="en-US" sz="1765" dirty="0">
                <a:solidFill>
                  <a:srgbClr val="8B0000"/>
                </a:solidFill>
                <a:latin typeface="Lucida Console" panose="020B0609040504020204" pitchFamily="49" charset="0"/>
              </a:rPr>
              <a:t>'</a:t>
            </a:r>
            <a:r>
              <a:rPr lang="en-US" sz="1765" dirty="0">
                <a:solidFill>
                  <a:srgbClr val="A9A9A9"/>
                </a:solidFill>
                <a:latin typeface="Lucida Console" panose="020B0609040504020204" pitchFamily="49" charset="0"/>
              </a:rPr>
              <a:t>,</a:t>
            </a:r>
            <a:endParaRPr lang="en-US" sz="1765" dirty="0">
              <a:solidFill>
                <a:prstClr val="black"/>
              </a:solidFill>
              <a:latin typeface="Lucida Console" panose="020B0609040504020204" pitchFamily="49" charset="0"/>
            </a:endParaRPr>
          </a:p>
          <a:p>
            <a:r>
              <a:rPr lang="en-US" sz="1765" dirty="0">
                <a:solidFill>
                  <a:srgbClr val="8B0000"/>
                </a:solidFill>
                <a:latin typeface="Lucida Console" panose="020B0609040504020204" pitchFamily="49" charset="0"/>
              </a:rPr>
              <a:t>'Show-</a:t>
            </a:r>
            <a:r>
              <a:rPr lang="en-US" sz="1765" dirty="0" err="1">
                <a:solidFill>
                  <a:srgbClr val="8B0000"/>
                </a:solidFill>
                <a:latin typeface="Lucida Console" panose="020B0609040504020204" pitchFamily="49" charset="0"/>
              </a:rPr>
              <a:t>DnsServerCache</a:t>
            </a:r>
            <a:r>
              <a:rPr lang="en-US" sz="1765" dirty="0">
                <a:solidFill>
                  <a:srgbClr val="8B0000"/>
                </a:solidFill>
                <a:latin typeface="Lucida Console" panose="020B0609040504020204" pitchFamily="49" charset="0"/>
              </a:rPr>
              <a:t>'</a:t>
            </a:r>
            <a:endParaRPr lang="en-US" sz="1765" dirty="0">
              <a:solidFill>
                <a:prstClr val="black"/>
              </a:solidFill>
              <a:latin typeface="Lucida Console" panose="020B0609040504020204" pitchFamily="49" charset="0"/>
            </a:endParaRPr>
          </a:p>
          <a:p>
            <a:endParaRPr lang="en-US" sz="1765" dirty="0">
              <a:solidFill>
                <a:prstClr val="black"/>
              </a:solidFill>
              <a:latin typeface="Lucida Console" panose="020B0609040504020204" pitchFamily="49" charset="0"/>
            </a:endParaRPr>
          </a:p>
          <a:p>
            <a:r>
              <a:rPr lang="en-US" sz="1765" dirty="0">
                <a:solidFill>
                  <a:srgbClr val="006400"/>
                </a:solidFill>
                <a:latin typeface="Lucida Console" panose="020B0609040504020204" pitchFamily="49" charset="0"/>
              </a:rPr>
              <a:t># Functions to define when applied to a session</a:t>
            </a:r>
            <a:endParaRPr lang="en-US" sz="1765" dirty="0">
              <a:solidFill>
                <a:prstClr val="black"/>
              </a:solidFill>
              <a:latin typeface="Lucida Console" panose="020B0609040504020204" pitchFamily="49" charset="0"/>
            </a:endParaRPr>
          </a:p>
          <a:p>
            <a:r>
              <a:rPr lang="en-US" sz="1765" dirty="0" err="1">
                <a:solidFill>
                  <a:prstClr val="black"/>
                </a:solidFill>
                <a:latin typeface="Lucida Console" panose="020B0609040504020204" pitchFamily="49" charset="0"/>
              </a:rPr>
              <a:t>FunctionDefinitions</a:t>
            </a:r>
            <a:r>
              <a:rPr lang="en-US" sz="1765" dirty="0">
                <a:solidFill>
                  <a:prstClr val="black"/>
                </a:solidFill>
                <a:latin typeface="Lucida Console" panose="020B0609040504020204" pitchFamily="49" charset="0"/>
              </a:rPr>
              <a:t> </a:t>
            </a:r>
            <a:r>
              <a:rPr lang="en-US" sz="1765" dirty="0">
                <a:solidFill>
                  <a:srgbClr val="A9A9A9"/>
                </a:solidFill>
                <a:latin typeface="Lucida Console" panose="020B0609040504020204" pitchFamily="49" charset="0"/>
              </a:rPr>
              <a:t>=</a:t>
            </a:r>
            <a:r>
              <a:rPr lang="en-US" sz="1765" dirty="0">
                <a:solidFill>
                  <a:prstClr val="black"/>
                </a:solidFill>
                <a:latin typeface="Lucida Console" panose="020B0609040504020204" pitchFamily="49" charset="0"/>
              </a:rPr>
              <a:t> @{</a:t>
            </a:r>
          </a:p>
          <a:p>
            <a:r>
              <a:rPr lang="en-US" sz="1765" dirty="0">
                <a:solidFill>
                  <a:prstClr val="black"/>
                </a:solidFill>
                <a:latin typeface="Lucida Console" panose="020B0609040504020204" pitchFamily="49" charset="0"/>
              </a:rPr>
              <a:t>    </a:t>
            </a:r>
            <a:r>
              <a:rPr lang="en-US" sz="1765" dirty="0">
                <a:solidFill>
                  <a:srgbClr val="8B0000"/>
                </a:solidFill>
                <a:latin typeface="Lucida Console" panose="020B0609040504020204" pitchFamily="49" charset="0"/>
              </a:rPr>
              <a:t>'Name'</a:t>
            </a:r>
            <a:r>
              <a:rPr lang="en-US" sz="1765" dirty="0">
                <a:solidFill>
                  <a:prstClr val="black"/>
                </a:solidFill>
                <a:latin typeface="Lucida Console" panose="020B0609040504020204" pitchFamily="49" charset="0"/>
              </a:rPr>
              <a:t> </a:t>
            </a:r>
            <a:r>
              <a:rPr lang="en-US" sz="1765" dirty="0">
                <a:solidFill>
                  <a:srgbClr val="A9A9A9"/>
                </a:solidFill>
                <a:latin typeface="Lucida Console" panose="020B0609040504020204" pitchFamily="49" charset="0"/>
              </a:rPr>
              <a:t>=</a:t>
            </a:r>
            <a:r>
              <a:rPr lang="en-US" sz="1765" dirty="0">
                <a:solidFill>
                  <a:prstClr val="black"/>
                </a:solidFill>
                <a:latin typeface="Lucida Console" panose="020B0609040504020204" pitchFamily="49" charset="0"/>
              </a:rPr>
              <a:t> </a:t>
            </a:r>
            <a:r>
              <a:rPr lang="en-US" sz="1765" dirty="0">
                <a:solidFill>
                  <a:srgbClr val="8B0000"/>
                </a:solidFill>
                <a:latin typeface="Lucida Console" panose="020B0609040504020204" pitchFamily="49" charset="0"/>
              </a:rPr>
              <a:t>'</a:t>
            </a:r>
            <a:r>
              <a:rPr lang="en-US" sz="1765" dirty="0" err="1">
                <a:solidFill>
                  <a:srgbClr val="8B0000"/>
                </a:solidFill>
                <a:latin typeface="Lucida Console" panose="020B0609040504020204" pitchFamily="49" charset="0"/>
              </a:rPr>
              <a:t>whoami</a:t>
            </a:r>
            <a:r>
              <a:rPr lang="en-US" sz="1765" dirty="0">
                <a:solidFill>
                  <a:srgbClr val="8B0000"/>
                </a:solidFill>
                <a:latin typeface="Lucida Console" panose="020B0609040504020204" pitchFamily="49" charset="0"/>
              </a:rPr>
              <a:t>'</a:t>
            </a:r>
            <a:endParaRPr lang="en-US" sz="1765" dirty="0">
              <a:solidFill>
                <a:prstClr val="black"/>
              </a:solidFill>
              <a:latin typeface="Lucida Console" panose="020B0609040504020204" pitchFamily="49" charset="0"/>
            </a:endParaRPr>
          </a:p>
          <a:p>
            <a:r>
              <a:rPr lang="en-US" sz="1765" dirty="0">
                <a:solidFill>
                  <a:prstClr val="black"/>
                </a:solidFill>
                <a:latin typeface="Lucida Console" panose="020B0609040504020204" pitchFamily="49" charset="0"/>
              </a:rPr>
              <a:t>    </a:t>
            </a:r>
            <a:r>
              <a:rPr lang="en-US" sz="1765" dirty="0">
                <a:solidFill>
                  <a:srgbClr val="8B0000"/>
                </a:solidFill>
                <a:latin typeface="Lucida Console" panose="020B0609040504020204" pitchFamily="49" charset="0"/>
              </a:rPr>
              <a:t>'</a:t>
            </a:r>
            <a:r>
              <a:rPr lang="en-US" sz="1765" dirty="0" err="1">
                <a:solidFill>
                  <a:srgbClr val="8B0000"/>
                </a:solidFill>
                <a:latin typeface="Lucida Console" panose="020B0609040504020204" pitchFamily="49" charset="0"/>
              </a:rPr>
              <a:t>ScriptBlock</a:t>
            </a:r>
            <a:r>
              <a:rPr lang="en-US" sz="1765" dirty="0">
                <a:solidFill>
                  <a:srgbClr val="8B0000"/>
                </a:solidFill>
                <a:latin typeface="Lucida Console" panose="020B0609040504020204" pitchFamily="49" charset="0"/>
              </a:rPr>
              <a:t>'</a:t>
            </a:r>
            <a:r>
              <a:rPr lang="en-US" sz="1765" dirty="0">
                <a:solidFill>
                  <a:prstClr val="black"/>
                </a:solidFill>
                <a:latin typeface="Lucida Console" panose="020B0609040504020204" pitchFamily="49" charset="0"/>
              </a:rPr>
              <a:t> </a:t>
            </a:r>
            <a:r>
              <a:rPr lang="en-US" sz="1765" dirty="0">
                <a:solidFill>
                  <a:srgbClr val="A9A9A9"/>
                </a:solidFill>
                <a:latin typeface="Lucida Console" panose="020B0609040504020204" pitchFamily="49" charset="0"/>
              </a:rPr>
              <a:t>=</a:t>
            </a:r>
            <a:r>
              <a:rPr lang="en-US" sz="1765" dirty="0">
                <a:solidFill>
                  <a:prstClr val="black"/>
                </a:solidFill>
                <a:latin typeface="Lucida Console" panose="020B0609040504020204" pitchFamily="49" charset="0"/>
              </a:rPr>
              <a:t> { </a:t>
            </a:r>
            <a:r>
              <a:rPr lang="en-US" sz="1765" dirty="0">
                <a:solidFill>
                  <a:srgbClr val="FF4500"/>
                </a:solidFill>
                <a:latin typeface="Lucida Console" panose="020B0609040504020204" pitchFamily="49" charset="0"/>
              </a:rPr>
              <a:t>$</a:t>
            </a:r>
            <a:r>
              <a:rPr lang="en-US" sz="1765" dirty="0" err="1">
                <a:solidFill>
                  <a:srgbClr val="FF4500"/>
                </a:solidFill>
                <a:latin typeface="Lucida Console" panose="020B0609040504020204" pitchFamily="49" charset="0"/>
              </a:rPr>
              <a:t>PSSenderInfo</a:t>
            </a:r>
            <a:r>
              <a:rPr lang="en-US" sz="1765" dirty="0">
                <a:solidFill>
                  <a:prstClr val="black"/>
                </a:solidFill>
                <a:latin typeface="Lucida Console" panose="020B0609040504020204" pitchFamily="49" charset="0"/>
              </a:rPr>
              <a:t> } }</a:t>
            </a:r>
          </a:p>
          <a:p>
            <a:endParaRPr lang="en-US" sz="1765" dirty="0">
              <a:solidFill>
                <a:prstClr val="black"/>
              </a:solidFill>
              <a:latin typeface="Lucida Console" panose="020B0609040504020204" pitchFamily="49" charset="0"/>
            </a:endParaRPr>
          </a:p>
          <a:p>
            <a:r>
              <a:rPr lang="en-US" sz="1765" dirty="0">
                <a:solidFill>
                  <a:prstClr val="black"/>
                </a:solidFill>
                <a:latin typeface="Lucida Console" panose="020B0609040504020204" pitchFamily="49" charset="0"/>
              </a:rPr>
              <a:t>} </a:t>
            </a:r>
          </a:p>
        </p:txBody>
      </p:sp>
      <p:sp>
        <p:nvSpPr>
          <p:cNvPr id="6" name="Title 1"/>
          <p:cNvSpPr txBox="1">
            <a:spLocks/>
          </p:cNvSpPr>
          <p:nvPr/>
        </p:nvSpPr>
        <p:spPr>
          <a:xfrm>
            <a:off x="1449745" y="337039"/>
            <a:ext cx="9292510" cy="726831"/>
          </a:xfrm>
          <a:prstGeom prst="rect">
            <a:avLst/>
          </a:prstGeom>
          <a:solidFill>
            <a:schemeClr val="bg1">
              <a:alpha val="40000"/>
            </a:schemeClr>
          </a:solidFill>
        </p:spPr>
        <p:txBody>
          <a:bodyPr vert="horz" lIns="91440" tIns="45720" rIns="91440" bIns="45720" rtlCol="0" anchor="ctr">
            <a:normAutofit fontScale="97500"/>
          </a:bodyPr>
          <a:lst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a:lstStyle>
          <a:p>
            <a:r>
              <a:rPr lang="en-US" dirty="0"/>
              <a:t>JEA Role Capability Example</a:t>
            </a:r>
          </a:p>
        </p:txBody>
      </p:sp>
    </p:spTree>
    <p:extLst>
      <p:ext uri="{BB962C8B-B14F-4D97-AF65-F5344CB8AC3E}">
        <p14:creationId xmlns:p14="http://schemas.microsoft.com/office/powerpoint/2010/main" val="17703886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766888" y="1612600"/>
            <a:ext cx="8658225" cy="4857750"/>
          </a:xfrm>
          <a:prstGeom prst="rect">
            <a:avLst/>
          </a:prstGeom>
        </p:spPr>
      </p:pic>
      <p:sp>
        <p:nvSpPr>
          <p:cNvPr id="5" name="Title 1"/>
          <p:cNvSpPr txBox="1">
            <a:spLocks/>
          </p:cNvSpPr>
          <p:nvPr/>
        </p:nvSpPr>
        <p:spPr>
          <a:xfrm>
            <a:off x="1449745" y="337039"/>
            <a:ext cx="9292510" cy="726831"/>
          </a:xfrm>
          <a:prstGeom prst="rect">
            <a:avLst/>
          </a:prstGeom>
          <a:solidFill>
            <a:schemeClr val="bg1">
              <a:alpha val="40000"/>
            </a:schemeClr>
          </a:solidFill>
        </p:spPr>
        <p:txBody>
          <a:bodyPr vert="horz" lIns="91440" tIns="45720" rIns="91440" bIns="45720" rtlCol="0" anchor="ctr">
            <a:normAutofit fontScale="97500"/>
          </a:bodyPr>
          <a:lst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a:lstStyle>
          <a:p>
            <a:r>
              <a:rPr lang="en-US" dirty="0"/>
              <a:t>Local Sandboxing</a:t>
            </a:r>
          </a:p>
        </p:txBody>
      </p:sp>
    </p:spTree>
    <p:extLst>
      <p:ext uri="{BB962C8B-B14F-4D97-AF65-F5344CB8AC3E}">
        <p14:creationId xmlns:p14="http://schemas.microsoft.com/office/powerpoint/2010/main" val="40146257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2809109" y="2607277"/>
            <a:ext cx="5378549" cy="2913381"/>
          </a:xfrm>
          <a:prstGeom prst="rect">
            <a:avLst/>
          </a:prstGeom>
          <a:pattFill prst="wdUpDiag">
            <a:fgClr>
              <a:schemeClr val="accent1">
                <a:lumMod val="50000"/>
              </a:schemeClr>
            </a:fgClr>
            <a:bgClr>
              <a:schemeClr val="bg1"/>
            </a:bgClr>
          </a:patt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p:nvSpPr>
        <p:spPr bwMode="auto">
          <a:xfrm>
            <a:off x="2809109" y="3513425"/>
            <a:ext cx="5378549" cy="214383"/>
          </a:xfrm>
          <a:prstGeom prst="rect">
            <a:avLst/>
          </a:prstGeom>
          <a:pattFill prst="wdUpDiag">
            <a:fgClr>
              <a:srgbClr val="004F8A"/>
            </a:fgClr>
            <a:bgClr>
              <a:schemeClr val="bg1"/>
            </a:bgClr>
          </a:patt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6" name="Straight Arrow Connector 5"/>
          <p:cNvCxnSpPr/>
          <p:nvPr/>
        </p:nvCxnSpPr>
        <p:spPr>
          <a:xfrm flipV="1">
            <a:off x="2585003" y="1860257"/>
            <a:ext cx="0" cy="3968547"/>
          </a:xfrm>
          <a:prstGeom prst="straightConnector1">
            <a:avLst/>
          </a:prstGeom>
          <a:ln w="762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2585003" y="5805459"/>
            <a:ext cx="8067823" cy="0"/>
          </a:xfrm>
          <a:prstGeom prst="straightConnector1">
            <a:avLst/>
          </a:prstGeom>
          <a:ln w="762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743517" y="3513425"/>
            <a:ext cx="1729434" cy="615516"/>
          </a:xfrm>
          <a:prstGeom prst="rect">
            <a:avLst/>
          </a:prstGeom>
          <a:noFill/>
        </p:spPr>
        <p:txBody>
          <a:bodyPr wrap="none" lIns="179285" tIns="143428" rIns="179285" bIns="143428" rtlCol="0">
            <a:spAutoFit/>
          </a:bodyPr>
          <a:lstStyle/>
          <a:p>
            <a:pPr>
              <a:lnSpc>
                <a:spcPct val="90000"/>
              </a:lnSpc>
              <a:spcAft>
                <a:spcPts val="588"/>
              </a:spcAft>
            </a:pPr>
            <a:r>
              <a:rPr lang="en-US" sz="2353" dirty="0">
                <a:gradFill>
                  <a:gsLst>
                    <a:gs pos="2917">
                      <a:schemeClr val="tx1"/>
                    </a:gs>
                    <a:gs pos="30000">
                      <a:schemeClr val="tx1"/>
                    </a:gs>
                  </a:gsLst>
                  <a:lin ang="5400000" scaled="0"/>
                </a:gradFill>
              </a:rPr>
              <a:t>Capability</a:t>
            </a:r>
          </a:p>
        </p:txBody>
      </p:sp>
      <p:sp>
        <p:nvSpPr>
          <p:cNvPr id="13" name="TextBox 12"/>
          <p:cNvSpPr txBox="1"/>
          <p:nvPr/>
        </p:nvSpPr>
        <p:spPr>
          <a:xfrm>
            <a:off x="6113365" y="5828804"/>
            <a:ext cx="1026036" cy="615516"/>
          </a:xfrm>
          <a:prstGeom prst="rect">
            <a:avLst/>
          </a:prstGeom>
          <a:noFill/>
        </p:spPr>
        <p:txBody>
          <a:bodyPr wrap="none" lIns="179285" tIns="143428" rIns="179285" bIns="143428" rtlCol="0">
            <a:spAutoFit/>
          </a:bodyPr>
          <a:lstStyle/>
          <a:p>
            <a:pPr>
              <a:lnSpc>
                <a:spcPct val="90000"/>
              </a:lnSpc>
              <a:spcAft>
                <a:spcPts val="588"/>
              </a:spcAft>
            </a:pPr>
            <a:r>
              <a:rPr lang="en-US" sz="2353" dirty="0">
                <a:gradFill>
                  <a:gsLst>
                    <a:gs pos="2917">
                      <a:schemeClr val="tx1"/>
                    </a:gs>
                    <a:gs pos="30000">
                      <a:schemeClr val="tx1"/>
                    </a:gs>
                  </a:gsLst>
                  <a:lin ang="5400000" scaled="0"/>
                </a:gradFill>
              </a:rPr>
              <a:t>Time</a:t>
            </a:r>
          </a:p>
        </p:txBody>
      </p:sp>
      <p:sp>
        <p:nvSpPr>
          <p:cNvPr id="9" name="Rectangle 8"/>
          <p:cNvSpPr/>
          <p:nvPr/>
        </p:nvSpPr>
        <p:spPr bwMode="auto">
          <a:xfrm>
            <a:off x="6469511" y="2607277"/>
            <a:ext cx="522914" cy="2913381"/>
          </a:xfrm>
          <a:prstGeom prst="rect">
            <a:avLst/>
          </a:prstGeom>
          <a:pattFill prst="wdUpDiag">
            <a:fgClr>
              <a:srgbClr val="004F8A"/>
            </a:fgClr>
            <a:bgClr>
              <a:schemeClr val="bg1"/>
            </a:bgClr>
          </a:patt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p:nvSpPr>
        <p:spPr bwMode="auto">
          <a:xfrm>
            <a:off x="6469511" y="3513426"/>
            <a:ext cx="522914" cy="212241"/>
          </a:xfrm>
          <a:prstGeom prst="rect">
            <a:avLst/>
          </a:prstGeom>
          <a:pattFill prst="lgCheck">
            <a:fgClr>
              <a:schemeClr val="accent1">
                <a:lumMod val="20000"/>
                <a:lumOff val="80000"/>
              </a:schemeClr>
            </a:fgClr>
            <a:bgClr>
              <a:schemeClr val="bg1"/>
            </a:bgClr>
          </a:patt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TextBox 10"/>
          <p:cNvSpPr txBox="1"/>
          <p:nvPr/>
        </p:nvSpPr>
        <p:spPr>
          <a:xfrm>
            <a:off x="5437807" y="6541978"/>
            <a:ext cx="1316386" cy="246221"/>
          </a:xfrm>
          <a:prstGeom prst="rect">
            <a:avLst/>
          </a:prstGeom>
          <a:solidFill>
            <a:schemeClr val="bg1"/>
          </a:solidFill>
        </p:spPr>
        <p:txBody>
          <a:bodyPr wrap="none" rtlCol="0">
            <a:spAutoFit/>
          </a:bodyPr>
          <a:lstStyle/>
          <a:p>
            <a:r>
              <a:rPr lang="en-US" sz="1000" dirty="0"/>
              <a:t>https://aka.ms/jea</a:t>
            </a:r>
          </a:p>
        </p:txBody>
      </p:sp>
      <p:sp>
        <p:nvSpPr>
          <p:cNvPr id="14" name="Title 1"/>
          <p:cNvSpPr txBox="1">
            <a:spLocks/>
          </p:cNvSpPr>
          <p:nvPr/>
        </p:nvSpPr>
        <p:spPr>
          <a:xfrm>
            <a:off x="1449745" y="337039"/>
            <a:ext cx="9292510" cy="726831"/>
          </a:xfrm>
          <a:prstGeom prst="rect">
            <a:avLst/>
          </a:prstGeom>
          <a:solidFill>
            <a:schemeClr val="bg1">
              <a:alpha val="40000"/>
            </a:schemeClr>
          </a:solidFill>
        </p:spPr>
        <p:txBody>
          <a:bodyPr vert="horz" lIns="91440" tIns="45720" rIns="91440" bIns="45720" rtlCol="0" anchor="ctr">
            <a:normAutofit fontScale="97500"/>
          </a:bodyPr>
          <a:lst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a:lstStyle>
          <a:p>
            <a:r>
              <a:rPr lang="en-US" dirty="0"/>
              <a:t>Just Enough Administration!</a:t>
            </a:r>
          </a:p>
        </p:txBody>
      </p:sp>
    </p:spTree>
    <p:extLst>
      <p:ext uri="{BB962C8B-B14F-4D97-AF65-F5344CB8AC3E}">
        <p14:creationId xmlns:p14="http://schemas.microsoft.com/office/powerpoint/2010/main" val="123003050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651166" y="3139213"/>
            <a:ext cx="4208044" cy="1384995"/>
          </a:xfrm>
          <a:prstGeom prst="rect">
            <a:avLst/>
          </a:prstGeom>
          <a:noFill/>
        </p:spPr>
        <p:txBody>
          <a:bodyPr wrap="square" rtlCol="0">
            <a:spAutoFit/>
          </a:bodyPr>
          <a:lstStyle/>
          <a:p>
            <a:pPr marL="342900" indent="-342900">
              <a:buFont typeface="Arial" panose="020B0604020202020204" pitchFamily="34" charset="0"/>
              <a:buChar char="•"/>
            </a:pPr>
            <a:r>
              <a:rPr lang="en-US" sz="2100" dirty="0"/>
              <a:t>Module / Pipeline logging</a:t>
            </a:r>
          </a:p>
          <a:p>
            <a:pPr marL="342900" indent="-342900">
              <a:buFont typeface="Arial" panose="020B0604020202020204" pitchFamily="34" charset="0"/>
              <a:buChar char="•"/>
            </a:pPr>
            <a:r>
              <a:rPr lang="en-US" sz="2100" dirty="0"/>
              <a:t>System-wide transcripts</a:t>
            </a:r>
          </a:p>
          <a:p>
            <a:pPr marL="342900" indent="-342900">
              <a:buFont typeface="Arial" panose="020B0604020202020204" pitchFamily="34" charset="0"/>
              <a:buChar char="•"/>
            </a:pPr>
            <a:r>
              <a:rPr lang="en-US" sz="2100" dirty="0"/>
              <a:t>Script Block logging</a:t>
            </a:r>
          </a:p>
          <a:p>
            <a:pPr marL="342900" indent="-342900">
              <a:buFont typeface="Arial" panose="020B0604020202020204" pitchFamily="34" charset="0"/>
              <a:buChar char="•"/>
            </a:pPr>
            <a:r>
              <a:rPr lang="en-US" sz="2100" dirty="0"/>
              <a:t>Antimalware Integration</a:t>
            </a:r>
          </a:p>
        </p:txBody>
      </p:sp>
      <p:pic>
        <p:nvPicPr>
          <p:cNvPr id="3" name="Picture 2"/>
          <p:cNvPicPr>
            <a:picLocks noChangeAspect="1"/>
          </p:cNvPicPr>
          <p:nvPr/>
        </p:nvPicPr>
        <p:blipFill>
          <a:blip r:embed="rId3"/>
          <a:stretch>
            <a:fillRect/>
          </a:stretch>
        </p:blipFill>
        <p:spPr>
          <a:xfrm>
            <a:off x="1874466" y="1593334"/>
            <a:ext cx="3464079" cy="4476751"/>
          </a:xfrm>
          <a:prstGeom prst="rect">
            <a:avLst/>
          </a:prstGeom>
        </p:spPr>
      </p:pic>
      <p:sp>
        <p:nvSpPr>
          <p:cNvPr id="7" name="Title 1"/>
          <p:cNvSpPr txBox="1">
            <a:spLocks/>
          </p:cNvSpPr>
          <p:nvPr/>
        </p:nvSpPr>
        <p:spPr>
          <a:xfrm>
            <a:off x="1449745" y="337039"/>
            <a:ext cx="9292510" cy="726831"/>
          </a:xfrm>
          <a:prstGeom prst="rect">
            <a:avLst/>
          </a:prstGeom>
          <a:solidFill>
            <a:schemeClr val="bg1">
              <a:alpha val="40000"/>
            </a:schemeClr>
          </a:solidFill>
        </p:spPr>
        <p:txBody>
          <a:bodyPr vert="horz" lIns="91440" tIns="45720" rIns="91440" bIns="45720" rtlCol="0" anchor="ctr">
            <a:normAutofit fontScale="82500" lnSpcReduction="20000"/>
          </a:bodyPr>
          <a:lst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a:lstStyle>
          <a:p>
            <a:r>
              <a:rPr lang="en-US" dirty="0"/>
              <a:t>Making PowerShell</a:t>
            </a:r>
          </a:p>
          <a:p>
            <a:r>
              <a:rPr lang="en-US" dirty="0"/>
              <a:t>Security Transparent</a:t>
            </a:r>
          </a:p>
        </p:txBody>
      </p:sp>
    </p:spTree>
    <p:extLst>
      <p:ext uri="{BB962C8B-B14F-4D97-AF65-F5344CB8AC3E}">
        <p14:creationId xmlns:p14="http://schemas.microsoft.com/office/powerpoint/2010/main" val="11676725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89085" y="84162"/>
            <a:ext cx="10838141" cy="6773838"/>
          </a:xfrm>
        </p:spPr>
      </p:pic>
      <p:sp>
        <p:nvSpPr>
          <p:cNvPr id="5" name="TextBox 4"/>
          <p:cNvSpPr txBox="1"/>
          <p:nvPr/>
        </p:nvSpPr>
        <p:spPr>
          <a:xfrm>
            <a:off x="589085" y="623669"/>
            <a:ext cx="8284897" cy="1200329"/>
          </a:xfrm>
          <a:prstGeom prst="rect">
            <a:avLst/>
          </a:prstGeom>
          <a:ln/>
        </p:spPr>
        <p:style>
          <a:lnRef idx="2">
            <a:schemeClr val="dk1">
              <a:shade val="50000"/>
            </a:schemeClr>
          </a:lnRef>
          <a:fillRef idx="1">
            <a:schemeClr val="dk1"/>
          </a:fillRef>
          <a:effectRef idx="0">
            <a:schemeClr val="dk1"/>
          </a:effectRef>
          <a:fontRef idx="minor">
            <a:schemeClr val="lt1"/>
          </a:fontRef>
        </p:style>
        <p:txBody>
          <a:bodyPr wrap="none" rtlCol="0">
            <a:spAutoFit/>
          </a:bodyPr>
          <a:lstStyle/>
          <a:p>
            <a:r>
              <a:rPr lang="en-US" sz="3600" dirty="0"/>
              <a:t>Security 102</a:t>
            </a:r>
          </a:p>
          <a:p>
            <a:r>
              <a:rPr lang="en-US" sz="3600" dirty="0"/>
              <a:t>Defending Against PowerShell Attacks</a:t>
            </a:r>
          </a:p>
        </p:txBody>
      </p:sp>
      <p:sp>
        <p:nvSpPr>
          <p:cNvPr id="6" name="TextBox 5"/>
          <p:cNvSpPr txBox="1"/>
          <p:nvPr/>
        </p:nvSpPr>
        <p:spPr>
          <a:xfrm>
            <a:off x="2180729" y="2359760"/>
            <a:ext cx="4816639" cy="3693319"/>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wrap="none" rtlCol="0">
            <a:spAutoFit/>
          </a:bodyPr>
          <a:lstStyle/>
          <a:p>
            <a:pPr algn="ctr"/>
            <a:r>
              <a:rPr lang="en-US" dirty="0">
                <a:solidFill>
                  <a:schemeClr val="tx1"/>
                </a:solidFill>
              </a:rPr>
              <a:t>Jon Fox</a:t>
            </a:r>
          </a:p>
          <a:p>
            <a:pPr algn="ctr"/>
            <a:r>
              <a:rPr lang="en-US" dirty="0">
                <a:solidFill>
                  <a:schemeClr val="tx1"/>
                </a:solidFill>
              </a:rPr>
              <a:t>Sr Security PFE</a:t>
            </a:r>
          </a:p>
          <a:p>
            <a:pPr algn="ctr"/>
            <a:endParaRPr lang="en-US" dirty="0">
              <a:solidFill>
                <a:schemeClr val="tx1"/>
              </a:solidFill>
            </a:endParaRPr>
          </a:p>
          <a:p>
            <a:pPr algn="ctr"/>
            <a:r>
              <a:rPr lang="en-US" dirty="0">
                <a:solidFill>
                  <a:schemeClr val="tx1"/>
                </a:solidFill>
              </a:rPr>
              <a:t>@</a:t>
            </a:r>
            <a:r>
              <a:rPr lang="en-US" dirty="0" err="1">
                <a:solidFill>
                  <a:schemeClr val="tx1"/>
                </a:solidFill>
              </a:rPr>
              <a:t>jofoMSFT</a:t>
            </a: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r>
              <a:rPr lang="en-US" dirty="0">
                <a:solidFill>
                  <a:schemeClr val="tx1"/>
                </a:solidFill>
              </a:rPr>
              <a:t>Adopted from a presentation by</a:t>
            </a:r>
          </a:p>
          <a:p>
            <a:pPr algn="ctr"/>
            <a:r>
              <a:rPr lang="en-US" dirty="0">
                <a:solidFill>
                  <a:schemeClr val="tx1"/>
                </a:solidFill>
              </a:rPr>
              <a:t>Lee Holmes</a:t>
            </a:r>
          </a:p>
          <a:p>
            <a:pPr algn="ctr"/>
            <a:r>
              <a:rPr lang="en-US" dirty="0">
                <a:solidFill>
                  <a:schemeClr val="tx1"/>
                </a:solidFill>
              </a:rPr>
              <a:t>Lead Security Architect, Azure Management</a:t>
            </a:r>
          </a:p>
          <a:p>
            <a:pPr algn="ctr"/>
            <a:endParaRPr lang="en-US" dirty="0">
              <a:solidFill>
                <a:schemeClr val="tx1"/>
              </a:solidFill>
            </a:endParaRPr>
          </a:p>
          <a:p>
            <a:pPr algn="ctr"/>
            <a:r>
              <a:rPr lang="en-US" dirty="0">
                <a:solidFill>
                  <a:schemeClr val="tx1"/>
                </a:solidFill>
              </a:rPr>
              <a:t>@</a:t>
            </a:r>
            <a:r>
              <a:rPr lang="en-US" dirty="0" err="1">
                <a:solidFill>
                  <a:schemeClr val="tx1"/>
                </a:solidFill>
              </a:rPr>
              <a:t>Lee_Holmes</a:t>
            </a:r>
            <a:endParaRPr lang="en-US" dirty="0">
              <a:solidFill>
                <a:schemeClr val="tx1"/>
              </a:solidFill>
            </a:endParaRPr>
          </a:p>
        </p:txBody>
      </p:sp>
      <p:pic>
        <p:nvPicPr>
          <p:cNvPr id="7" name="Picture 6">
            <a:extLst>
              <a:ext uri="{FF2B5EF4-FFF2-40B4-BE49-F238E27FC236}">
                <a16:creationId xmlns:a16="http://schemas.microsoft.com/office/drawing/2014/main" id="{68EA9C2D-18FD-4869-B705-D73EFCC5FA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36306" y="5657331"/>
            <a:ext cx="504579" cy="395748"/>
          </a:xfrm>
          <a:prstGeom prst="rect">
            <a:avLst/>
          </a:prstGeom>
        </p:spPr>
      </p:pic>
      <p:pic>
        <p:nvPicPr>
          <p:cNvPr id="8" name="Picture 7">
            <a:extLst>
              <a:ext uri="{FF2B5EF4-FFF2-40B4-BE49-F238E27FC236}">
                <a16:creationId xmlns:a16="http://schemas.microsoft.com/office/drawing/2014/main" id="{AC90E9F1-B982-4290-992A-942E2CD4138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89052" y="3184603"/>
            <a:ext cx="504579" cy="395748"/>
          </a:xfrm>
          <a:prstGeom prst="rect">
            <a:avLst/>
          </a:prstGeom>
        </p:spPr>
      </p:pic>
    </p:spTree>
    <p:extLst>
      <p:ext uri="{BB962C8B-B14F-4D97-AF65-F5344CB8AC3E}">
        <p14:creationId xmlns:p14="http://schemas.microsoft.com/office/powerpoint/2010/main" val="32489138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https://pbs.twimg.com/media/C6AMKoDU8AA5diG.jpg:lar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47906" y="1179393"/>
            <a:ext cx="8296187" cy="5495451"/>
          </a:xfrm>
          <a:prstGeom prst="rect">
            <a:avLst/>
          </a:prstGeom>
          <a:noFill/>
          <a:extLst>
            <a:ext uri="{909E8E84-426E-40DD-AFC4-6F175D3DCCD1}">
              <a14:hiddenFill xmlns:a14="http://schemas.microsoft.com/office/drawing/2010/main">
                <a:solidFill>
                  <a:srgbClr val="FFFFFF"/>
                </a:solidFill>
              </a14:hiddenFill>
            </a:ext>
          </a:extLst>
        </p:spPr>
      </p:pic>
      <p:sp>
        <p:nvSpPr>
          <p:cNvPr id="3" name="Title 1"/>
          <p:cNvSpPr txBox="1">
            <a:spLocks/>
          </p:cNvSpPr>
          <p:nvPr/>
        </p:nvSpPr>
        <p:spPr>
          <a:xfrm>
            <a:off x="1449745" y="337039"/>
            <a:ext cx="9292510" cy="726831"/>
          </a:xfrm>
          <a:prstGeom prst="rect">
            <a:avLst/>
          </a:prstGeom>
          <a:solidFill>
            <a:schemeClr val="bg1">
              <a:alpha val="40000"/>
            </a:schemeClr>
          </a:solidFill>
        </p:spPr>
        <p:txBody>
          <a:bodyPr vert="horz" lIns="91440" tIns="45720" rIns="91440" bIns="45720" rtlCol="0" anchor="ctr">
            <a:normAutofit fontScale="97500"/>
          </a:bodyPr>
          <a:lst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a:lstStyle>
          <a:p>
            <a:r>
              <a:rPr lang="en-US" dirty="0"/>
              <a:t>Configuration</a:t>
            </a:r>
          </a:p>
        </p:txBody>
      </p:sp>
    </p:spTree>
    <p:extLst>
      <p:ext uri="{BB962C8B-B14F-4D97-AF65-F5344CB8AC3E}">
        <p14:creationId xmlns:p14="http://schemas.microsoft.com/office/powerpoint/2010/main" val="263659237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stretch>
            <a:fillRect/>
          </a:stretch>
        </p:blipFill>
        <p:spPr>
          <a:xfrm>
            <a:off x="2968207" y="1402596"/>
            <a:ext cx="6255586" cy="5153566"/>
          </a:xfrm>
          <a:prstGeom prst="rect">
            <a:avLst/>
          </a:prstGeom>
        </p:spPr>
      </p:pic>
      <p:sp>
        <p:nvSpPr>
          <p:cNvPr id="5" name="Title 1"/>
          <p:cNvSpPr txBox="1">
            <a:spLocks/>
          </p:cNvSpPr>
          <p:nvPr/>
        </p:nvSpPr>
        <p:spPr>
          <a:xfrm>
            <a:off x="1449745" y="337039"/>
            <a:ext cx="9292510" cy="726831"/>
          </a:xfrm>
          <a:prstGeom prst="rect">
            <a:avLst/>
          </a:prstGeom>
          <a:solidFill>
            <a:schemeClr val="bg1">
              <a:alpha val="40000"/>
            </a:schemeClr>
          </a:solidFill>
        </p:spPr>
        <p:txBody>
          <a:bodyPr vert="horz" lIns="91440" tIns="45720" rIns="91440" bIns="45720" rtlCol="0" anchor="ctr">
            <a:normAutofit fontScale="97500"/>
          </a:bodyPr>
          <a:lst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a:lstStyle>
          <a:p>
            <a:r>
              <a:rPr lang="en-US" dirty="0"/>
              <a:t>Module / Pipeline Logging</a:t>
            </a:r>
          </a:p>
        </p:txBody>
      </p:sp>
    </p:spTree>
    <p:extLst>
      <p:ext uri="{BB962C8B-B14F-4D97-AF65-F5344CB8AC3E}">
        <p14:creationId xmlns:p14="http://schemas.microsoft.com/office/powerpoint/2010/main" val="19396440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descr="https://msdnshared.blob.core.windows.net/media/2016/03/HSG-3-29-16-0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98283" y="1559545"/>
            <a:ext cx="6195434" cy="4971884"/>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p:cNvSpPr txBox="1">
            <a:spLocks/>
          </p:cNvSpPr>
          <p:nvPr/>
        </p:nvSpPr>
        <p:spPr>
          <a:xfrm>
            <a:off x="1449745" y="337039"/>
            <a:ext cx="9292510" cy="726831"/>
          </a:xfrm>
          <a:prstGeom prst="rect">
            <a:avLst/>
          </a:prstGeom>
          <a:solidFill>
            <a:schemeClr val="bg1">
              <a:alpha val="40000"/>
            </a:schemeClr>
          </a:solidFill>
        </p:spPr>
        <p:txBody>
          <a:bodyPr vert="horz" lIns="91440" tIns="45720" rIns="91440" bIns="45720" rtlCol="0" anchor="ctr">
            <a:normAutofit fontScale="97500"/>
          </a:bodyPr>
          <a:lst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a:lstStyle>
          <a:p>
            <a:r>
              <a:rPr lang="en-US" dirty="0"/>
              <a:t>System Transcripts</a:t>
            </a:r>
          </a:p>
        </p:txBody>
      </p:sp>
    </p:spTree>
    <p:extLst>
      <p:ext uri="{BB962C8B-B14F-4D97-AF65-F5344CB8AC3E}">
        <p14:creationId xmlns:p14="http://schemas.microsoft.com/office/powerpoint/2010/main" val="14000624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1651671" y="1865806"/>
            <a:ext cx="8888658" cy="369287"/>
          </a:xfrm>
          <a:prstGeom prst="rect">
            <a:avLst/>
          </a:prstGeom>
        </p:spPr>
      </p:pic>
      <p:sp>
        <p:nvSpPr>
          <p:cNvPr id="6" name="Title 1"/>
          <p:cNvSpPr txBox="1">
            <a:spLocks/>
          </p:cNvSpPr>
          <p:nvPr/>
        </p:nvSpPr>
        <p:spPr>
          <a:xfrm>
            <a:off x="1449745" y="337039"/>
            <a:ext cx="9292510" cy="726831"/>
          </a:xfrm>
          <a:prstGeom prst="rect">
            <a:avLst/>
          </a:prstGeom>
          <a:solidFill>
            <a:schemeClr val="bg1">
              <a:alpha val="40000"/>
            </a:schemeClr>
          </a:solidFill>
        </p:spPr>
        <p:txBody>
          <a:bodyPr vert="horz" lIns="91440" tIns="45720" rIns="91440" bIns="45720" rtlCol="0" anchor="ctr">
            <a:normAutofit fontScale="97500"/>
          </a:bodyPr>
          <a:lst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a:lstStyle>
          <a:p>
            <a:r>
              <a:rPr lang="en-US" dirty="0"/>
              <a:t>Script Block Logging</a:t>
            </a:r>
          </a:p>
        </p:txBody>
      </p:sp>
    </p:spTree>
    <p:extLst>
      <p:ext uri="{BB962C8B-B14F-4D97-AF65-F5344CB8AC3E}">
        <p14:creationId xmlns:p14="http://schemas.microsoft.com/office/powerpoint/2010/main" val="422918246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6" name="Picture 4" descr="https://pbs.twimg.com/media/C6AMuvHVMAEoNOG.jpg:lar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2078" y="441168"/>
            <a:ext cx="7467844" cy="59756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847382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https://pbs.twimg.com/media/C6AMvl6VUAAs3qT.jpg:lar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37208" y="426192"/>
            <a:ext cx="7317584" cy="5835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211573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9002" y="1676865"/>
            <a:ext cx="10273997" cy="4439960"/>
          </a:xfrm>
          <a:prstGeom prst="rect">
            <a:avLst/>
          </a:prstGeom>
        </p:spPr>
      </p:pic>
      <p:sp>
        <p:nvSpPr>
          <p:cNvPr id="5" name="TextBox 4"/>
          <p:cNvSpPr txBox="1"/>
          <p:nvPr/>
        </p:nvSpPr>
        <p:spPr>
          <a:xfrm>
            <a:off x="2328783" y="6541978"/>
            <a:ext cx="7534435" cy="246221"/>
          </a:xfrm>
          <a:prstGeom prst="rect">
            <a:avLst/>
          </a:prstGeom>
          <a:solidFill>
            <a:schemeClr val="bg1"/>
          </a:solidFill>
        </p:spPr>
        <p:txBody>
          <a:bodyPr wrap="none" rtlCol="0">
            <a:spAutoFit/>
          </a:bodyPr>
          <a:lstStyle/>
          <a:p>
            <a:r>
              <a:rPr lang="en-US" sz="1000" dirty="0"/>
              <a:t>https://blogs.technet.microsoft.com/mmpc/2015/06/09/windows-10-to-offer-application-developers-new-malware-defenses/</a:t>
            </a:r>
          </a:p>
        </p:txBody>
      </p:sp>
      <p:sp>
        <p:nvSpPr>
          <p:cNvPr id="6" name="Title 1"/>
          <p:cNvSpPr txBox="1">
            <a:spLocks/>
          </p:cNvSpPr>
          <p:nvPr/>
        </p:nvSpPr>
        <p:spPr>
          <a:xfrm>
            <a:off x="1449745" y="337039"/>
            <a:ext cx="9292510" cy="726831"/>
          </a:xfrm>
          <a:prstGeom prst="rect">
            <a:avLst/>
          </a:prstGeom>
          <a:solidFill>
            <a:schemeClr val="bg1">
              <a:alpha val="40000"/>
            </a:schemeClr>
          </a:solidFill>
        </p:spPr>
        <p:txBody>
          <a:bodyPr vert="horz" lIns="91440" tIns="45720" rIns="91440" bIns="45720" rtlCol="0" anchor="ctr">
            <a:normAutofit fontScale="97500"/>
          </a:bodyPr>
          <a:lst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a:lstStyle>
          <a:p>
            <a:r>
              <a:rPr lang="en-US" dirty="0"/>
              <a:t>Antimalware Integration (AMSI)</a:t>
            </a:r>
          </a:p>
        </p:txBody>
      </p:sp>
    </p:spTree>
    <p:extLst>
      <p:ext uri="{BB962C8B-B14F-4D97-AF65-F5344CB8AC3E}">
        <p14:creationId xmlns:p14="http://schemas.microsoft.com/office/powerpoint/2010/main" val="355711359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452FACA0-6C45-4781-828D-3972B90B2A62}"/>
              </a:ext>
            </a:extLst>
          </p:cNvPr>
          <p:cNvPicPr>
            <a:picLocks noGrp="1" noChangeAspect="1"/>
          </p:cNvPicPr>
          <p:nvPr>
            <p:ph idx="1"/>
          </p:nvPr>
        </p:nvPicPr>
        <p:blipFill>
          <a:blip r:embed="rId3"/>
          <a:stretch>
            <a:fillRect/>
          </a:stretch>
        </p:blipFill>
        <p:spPr>
          <a:xfrm>
            <a:off x="1879072" y="643466"/>
            <a:ext cx="8346166" cy="5571067"/>
          </a:xfrm>
          <a:prstGeom prst="rect">
            <a:avLst/>
          </a:prstGeom>
          <a:ln w="127000" cap="flat">
            <a:solidFill>
              <a:srgbClr val="FFFFFF"/>
            </a:solidFill>
            <a:miter lim="800000"/>
          </a:ln>
          <a:effectLst>
            <a:outerShdw blurRad="54991" dist="17780" dir="5400000" algn="ctr" rotWithShape="0">
              <a:schemeClr val="bg1">
                <a:alpha val="40000"/>
              </a:schemeClr>
            </a:outerShdw>
          </a:effectLst>
          <a:scene3d>
            <a:camera prst="orthographicFront"/>
            <a:lightRig rig="twoPt" dir="t">
              <a:rot lat="0" lon="0" rev="7200000"/>
            </a:lightRig>
          </a:scene3d>
          <a:sp3d>
            <a:bevelT w="25400" h="19050"/>
          </a:sp3d>
        </p:spPr>
      </p:pic>
      <p:sp>
        <p:nvSpPr>
          <p:cNvPr id="6" name="Rectangle 5">
            <a:extLst>
              <a:ext uri="{FF2B5EF4-FFF2-40B4-BE49-F238E27FC236}">
                <a16:creationId xmlns:a16="http://schemas.microsoft.com/office/drawing/2014/main" id="{4D8B60D8-D04F-4911-8D77-7D34FC2128B2}"/>
              </a:ext>
            </a:extLst>
          </p:cNvPr>
          <p:cNvSpPr/>
          <p:nvPr/>
        </p:nvSpPr>
        <p:spPr>
          <a:xfrm>
            <a:off x="275231" y="6472171"/>
            <a:ext cx="11641539" cy="246221"/>
          </a:xfrm>
          <a:prstGeom prst="rect">
            <a:avLst/>
          </a:prstGeom>
        </p:spPr>
        <p:txBody>
          <a:bodyPr wrap="square">
            <a:spAutoFit/>
          </a:bodyPr>
          <a:lstStyle/>
          <a:p>
            <a:pPr algn="ctr"/>
            <a:r>
              <a:rPr lang="en-US" sz="1000" dirty="0">
                <a:highlight>
                  <a:srgbClr val="000000"/>
                </a:highlight>
              </a:rPr>
              <a:t>https://www.microsoft.com/security/blog/2018/09/12/office-vba-amsi-parting-the-veil-on-malicious-macros/</a:t>
            </a:r>
          </a:p>
        </p:txBody>
      </p:sp>
    </p:spTree>
    <p:extLst>
      <p:ext uri="{BB962C8B-B14F-4D97-AF65-F5344CB8AC3E}">
        <p14:creationId xmlns:p14="http://schemas.microsoft.com/office/powerpoint/2010/main" val="312792168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168394" y="1360967"/>
            <a:ext cx="9855212" cy="5379936"/>
          </a:xfrm>
          <a:prstGeom prst="rect">
            <a:avLst/>
          </a:prstGeom>
        </p:spPr>
      </p:pic>
      <p:sp>
        <p:nvSpPr>
          <p:cNvPr id="5" name="Title 1"/>
          <p:cNvSpPr txBox="1">
            <a:spLocks/>
          </p:cNvSpPr>
          <p:nvPr/>
        </p:nvSpPr>
        <p:spPr>
          <a:xfrm>
            <a:off x="1449745" y="337039"/>
            <a:ext cx="9292510" cy="726831"/>
          </a:xfrm>
          <a:prstGeom prst="rect">
            <a:avLst/>
          </a:prstGeom>
          <a:solidFill>
            <a:schemeClr val="bg1">
              <a:alpha val="40000"/>
            </a:schemeClr>
          </a:solidFill>
        </p:spPr>
        <p:txBody>
          <a:bodyPr vert="horz" lIns="91440" tIns="45720" rIns="91440" bIns="45720" rtlCol="0" anchor="ctr">
            <a:normAutofit fontScale="97500"/>
          </a:bodyPr>
          <a:lst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a:lstStyle>
          <a:p>
            <a:r>
              <a:rPr lang="en-US" dirty="0"/>
              <a:t>Protected Event Logging</a:t>
            </a:r>
          </a:p>
        </p:txBody>
      </p:sp>
    </p:spTree>
    <p:extLst>
      <p:ext uri="{BB962C8B-B14F-4D97-AF65-F5344CB8AC3E}">
        <p14:creationId xmlns:p14="http://schemas.microsoft.com/office/powerpoint/2010/main" val="110633788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1486606335"/>
              </p:ext>
            </p:extLst>
          </p:nvPr>
        </p:nvGraphicFramePr>
        <p:xfrm>
          <a:off x="257540" y="1149605"/>
          <a:ext cx="11676920" cy="5231090"/>
        </p:xfrm>
        <a:graphic>
          <a:graphicData uri="http://schemas.openxmlformats.org/drawingml/2006/table">
            <a:tbl>
              <a:tblPr firstRow="1" bandRow="1">
                <a:tableStyleId>{5C22544A-7EE6-4342-B048-85BDC9FD1C3A}</a:tableStyleId>
              </a:tblPr>
              <a:tblGrid>
                <a:gridCol w="4972483">
                  <a:extLst>
                    <a:ext uri="{9D8B030D-6E8A-4147-A177-3AD203B41FA5}">
                      <a16:colId xmlns:a16="http://schemas.microsoft.com/office/drawing/2014/main" val="4125438570"/>
                    </a:ext>
                  </a:extLst>
                </a:gridCol>
                <a:gridCol w="1232326">
                  <a:extLst>
                    <a:ext uri="{9D8B030D-6E8A-4147-A177-3AD203B41FA5}">
                      <a16:colId xmlns:a16="http://schemas.microsoft.com/office/drawing/2014/main" val="2979616200"/>
                    </a:ext>
                  </a:extLst>
                </a:gridCol>
                <a:gridCol w="5472111">
                  <a:extLst>
                    <a:ext uri="{9D8B030D-6E8A-4147-A177-3AD203B41FA5}">
                      <a16:colId xmlns:a16="http://schemas.microsoft.com/office/drawing/2014/main" val="891003463"/>
                    </a:ext>
                  </a:extLst>
                </a:gridCol>
              </a:tblGrid>
              <a:tr h="375265">
                <a:tc>
                  <a:txBody>
                    <a:bodyPr/>
                    <a:lstStyle/>
                    <a:p>
                      <a:r>
                        <a:rPr lang="en-US" dirty="0"/>
                        <a:t>Log Name</a:t>
                      </a:r>
                    </a:p>
                  </a:txBody>
                  <a:tcPr/>
                </a:tc>
                <a:tc>
                  <a:txBody>
                    <a:bodyPr/>
                    <a:lstStyle/>
                    <a:p>
                      <a:r>
                        <a:rPr lang="en-US" dirty="0"/>
                        <a:t>Event ID</a:t>
                      </a:r>
                    </a:p>
                  </a:txBody>
                  <a:tcPr/>
                </a:tc>
                <a:tc>
                  <a:txBody>
                    <a:bodyPr/>
                    <a:lstStyle/>
                    <a:p>
                      <a:r>
                        <a:rPr lang="en-US" dirty="0"/>
                        <a:t>Purpose</a:t>
                      </a:r>
                    </a:p>
                  </a:txBody>
                  <a:tcPr/>
                </a:tc>
                <a:extLst>
                  <a:ext uri="{0D108BD9-81ED-4DB2-BD59-A6C34878D82A}">
                    <a16:rowId xmlns:a16="http://schemas.microsoft.com/office/drawing/2014/main" val="984637056"/>
                  </a:ext>
                </a:extLst>
              </a:tr>
              <a:tr h="277974">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System</a:t>
                      </a:r>
                    </a:p>
                  </a:txBody>
                  <a:tcPr/>
                </a:tc>
                <a:tc>
                  <a:txBody>
                    <a:bodyPr/>
                    <a:lstStyle/>
                    <a:p>
                      <a:r>
                        <a:rPr lang="en-US" dirty="0"/>
                        <a:t>104</a:t>
                      </a:r>
                    </a:p>
                  </a:txBody>
                  <a:tcPr/>
                </a:tc>
                <a:tc>
                  <a:txBody>
                    <a:bodyPr/>
                    <a:lstStyle/>
                    <a:p>
                      <a:r>
                        <a:rPr lang="en-US" dirty="0"/>
                        <a:t>An event log was cleared</a:t>
                      </a:r>
                    </a:p>
                  </a:txBody>
                  <a:tcPr/>
                </a:tc>
                <a:extLst>
                  <a:ext uri="{0D108BD9-81ED-4DB2-BD59-A6C34878D82A}">
                    <a16:rowId xmlns:a16="http://schemas.microsoft.com/office/drawing/2014/main" val="969863119"/>
                  </a:ext>
                </a:extLst>
              </a:tr>
              <a:tr h="1018577">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Security</a:t>
                      </a:r>
                    </a:p>
                  </a:txBody>
                  <a:tcPr/>
                </a:tc>
                <a:tc>
                  <a:txBody>
                    <a:bodyPr/>
                    <a:lstStyle/>
                    <a:p>
                      <a:r>
                        <a:rPr lang="en-US" dirty="0"/>
                        <a:t>4656</a:t>
                      </a:r>
                    </a:p>
                  </a:txBody>
                  <a:tcPr/>
                </a:tc>
                <a:tc>
                  <a:txBody>
                    <a:bodyPr/>
                    <a:lstStyle/>
                    <a:p>
                      <a:r>
                        <a:rPr lang="en-US" dirty="0"/>
                        <a:t>Auditing</a:t>
                      </a:r>
                      <a:r>
                        <a:rPr lang="en-US" baseline="0" dirty="0"/>
                        <a:t> of configured files, registry keys:</a:t>
                      </a:r>
                    </a:p>
                    <a:p>
                      <a:endParaRPr lang="en-US" baseline="0" dirty="0"/>
                    </a:p>
                    <a:p>
                      <a:r>
                        <a:rPr lang="en-US" baseline="0" dirty="0"/>
                        <a:t>PowerShell profiles (*profile*.ps1)</a:t>
                      </a:r>
                    </a:p>
                    <a:p>
                      <a:r>
                        <a:rPr lang="en-US" baseline="0" dirty="0"/>
                        <a:t>Security settings (</a:t>
                      </a:r>
                      <a:r>
                        <a:rPr lang="en-US" sz="1800" b="0" i="0" kern="1200" dirty="0">
                          <a:solidFill>
                            <a:schemeClr val="dk1"/>
                          </a:solidFill>
                          <a:effectLst/>
                          <a:latin typeface="+mn-lt"/>
                          <a:ea typeface="+mn-ea"/>
                          <a:cs typeface="+mn-cs"/>
                        </a:rPr>
                        <a:t>HKLM:\Software\Policies\*)</a:t>
                      </a:r>
                      <a:endParaRPr lang="en-US" baseline="0" dirty="0"/>
                    </a:p>
                  </a:txBody>
                  <a:tcPr/>
                </a:tc>
                <a:extLst>
                  <a:ext uri="{0D108BD9-81ED-4DB2-BD59-A6C34878D82A}">
                    <a16:rowId xmlns:a16="http://schemas.microsoft.com/office/drawing/2014/main" val="2794073299"/>
                  </a:ext>
                </a:extLst>
              </a:tr>
              <a:tr h="486455">
                <a:tc>
                  <a:txBody>
                    <a:bodyPr/>
                    <a:lstStyle/>
                    <a:p>
                      <a:r>
                        <a:rPr lang="en-US" dirty="0"/>
                        <a:t>Windows PowerShell</a:t>
                      </a:r>
                    </a:p>
                  </a:txBody>
                  <a:tcPr/>
                </a:tc>
                <a:tc>
                  <a:txBody>
                    <a:bodyPr/>
                    <a:lstStyle/>
                    <a:p>
                      <a:r>
                        <a:rPr lang="en-US" dirty="0"/>
                        <a:t>400</a:t>
                      </a:r>
                    </a:p>
                  </a:txBody>
                  <a:tcPr/>
                </a:tc>
                <a:tc>
                  <a:txBody>
                    <a:bodyPr/>
                    <a:lstStyle/>
                    <a:p>
                      <a:r>
                        <a:rPr lang="en-US" dirty="0"/>
                        <a:t>PowerShell Startup, including hosting application, version</a:t>
                      </a:r>
                    </a:p>
                  </a:txBody>
                  <a:tcPr/>
                </a:tc>
                <a:extLst>
                  <a:ext uri="{0D108BD9-81ED-4DB2-BD59-A6C34878D82A}">
                    <a16:rowId xmlns:a16="http://schemas.microsoft.com/office/drawing/2014/main" val="3941958095"/>
                  </a:ext>
                </a:extLst>
              </a:tr>
              <a:tr h="277974">
                <a:tc>
                  <a:txBody>
                    <a:bodyPr/>
                    <a:lstStyle/>
                    <a:p>
                      <a:r>
                        <a:rPr lang="en-US" dirty="0"/>
                        <a:t>Windows PowerShell</a:t>
                      </a:r>
                    </a:p>
                  </a:txBody>
                  <a:tcPr/>
                </a:tc>
                <a:tc>
                  <a:txBody>
                    <a:bodyPr/>
                    <a:lstStyle/>
                    <a:p>
                      <a:r>
                        <a:rPr lang="en-US" dirty="0"/>
                        <a:t>800</a:t>
                      </a:r>
                    </a:p>
                  </a:txBody>
                  <a:tcPr/>
                </a:tc>
                <a:tc>
                  <a:txBody>
                    <a:bodyPr/>
                    <a:lstStyle/>
                    <a:p>
                      <a:r>
                        <a:rPr lang="en-US" dirty="0"/>
                        <a:t>Command and Parameter Logging</a:t>
                      </a:r>
                    </a:p>
                  </a:txBody>
                  <a:tcPr/>
                </a:tc>
                <a:extLst>
                  <a:ext uri="{0D108BD9-81ED-4DB2-BD59-A6C34878D82A}">
                    <a16:rowId xmlns:a16="http://schemas.microsoft.com/office/drawing/2014/main" val="3857065606"/>
                  </a:ext>
                </a:extLst>
              </a:tr>
              <a:tr h="536093">
                <a:tc>
                  <a:txBody>
                    <a:bodyPr/>
                    <a:lstStyle/>
                    <a:p>
                      <a:r>
                        <a:rPr lang="en-US" dirty="0"/>
                        <a:t>Microsoft-Windows-PowerShell/Operational</a:t>
                      </a:r>
                    </a:p>
                  </a:txBody>
                  <a:tcPr/>
                </a:tc>
                <a:tc>
                  <a:txBody>
                    <a:bodyPr/>
                    <a:lstStyle/>
                    <a:p>
                      <a:r>
                        <a:rPr lang="en-US" dirty="0"/>
                        <a:t>4104</a:t>
                      </a:r>
                      <a:br>
                        <a:rPr lang="en-US" dirty="0"/>
                      </a:br>
                      <a:r>
                        <a:rPr lang="en-US" i="1" dirty="0"/>
                        <a:t>Warning</a:t>
                      </a:r>
                    </a:p>
                  </a:txBody>
                  <a:tcPr/>
                </a:tc>
                <a:tc>
                  <a:txBody>
                    <a:bodyPr/>
                    <a:lstStyle/>
                    <a:p>
                      <a:r>
                        <a:rPr lang="en-US" dirty="0" err="1"/>
                        <a:t>Script</a:t>
                      </a:r>
                      <a:r>
                        <a:rPr lang="en-US" baseline="0" dirty="0" err="1"/>
                        <a:t>Block</a:t>
                      </a:r>
                      <a:r>
                        <a:rPr lang="en-US" baseline="0" dirty="0"/>
                        <a:t> </a:t>
                      </a:r>
                      <a:r>
                        <a:rPr lang="en-US" i="1" baseline="0" dirty="0"/>
                        <a:t>automatic</a:t>
                      </a:r>
                      <a:r>
                        <a:rPr lang="en-US" baseline="0" dirty="0"/>
                        <a:t> logging – used APIs or techniques commonly associated with malware</a:t>
                      </a:r>
                      <a:endParaRPr lang="en-US" dirty="0"/>
                    </a:p>
                  </a:txBody>
                  <a:tcPr/>
                </a:tc>
                <a:extLst>
                  <a:ext uri="{0D108BD9-81ED-4DB2-BD59-A6C34878D82A}">
                    <a16:rowId xmlns:a16="http://schemas.microsoft.com/office/drawing/2014/main" val="3781327953"/>
                  </a:ext>
                </a:extLst>
              </a:tr>
              <a:tr h="536093">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Microsoft-Windows-PowerShell/Operational</a:t>
                      </a:r>
                    </a:p>
                    <a:p>
                      <a:endParaRPr lang="en-US" dirty="0"/>
                    </a:p>
                  </a:txBody>
                  <a:tcPr/>
                </a:tc>
                <a:tc>
                  <a:txBody>
                    <a:bodyPr/>
                    <a:lstStyle/>
                    <a:p>
                      <a:r>
                        <a:rPr lang="en-US" dirty="0"/>
                        <a:t>4104</a:t>
                      </a:r>
                      <a:br>
                        <a:rPr lang="en-US" dirty="0"/>
                      </a:br>
                      <a:r>
                        <a:rPr lang="en-US" dirty="0"/>
                        <a:t>Verbose</a:t>
                      </a:r>
                    </a:p>
                  </a:txBody>
                  <a:tcPr/>
                </a:tc>
                <a:tc>
                  <a:txBody>
                    <a:bodyPr/>
                    <a:lstStyle/>
                    <a:p>
                      <a:r>
                        <a:rPr lang="en-US" dirty="0" err="1"/>
                        <a:t>ScriptBlock</a:t>
                      </a:r>
                      <a:r>
                        <a:rPr lang="en-US" dirty="0"/>
                        <a:t> logging</a:t>
                      </a:r>
                    </a:p>
                  </a:txBody>
                  <a:tcPr/>
                </a:tc>
                <a:extLst>
                  <a:ext uri="{0D108BD9-81ED-4DB2-BD59-A6C34878D82A}">
                    <a16:rowId xmlns:a16="http://schemas.microsoft.com/office/drawing/2014/main" val="2075078135"/>
                  </a:ext>
                </a:extLst>
              </a:tr>
              <a:tr h="375265">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Microsoft-Windows-PowerShell/Operational</a:t>
                      </a:r>
                    </a:p>
                  </a:txBody>
                  <a:tcPr/>
                </a:tc>
                <a:tc>
                  <a:txBody>
                    <a:bodyPr/>
                    <a:lstStyle/>
                    <a:p>
                      <a:r>
                        <a:rPr lang="en-US" dirty="0"/>
                        <a:t>53507</a:t>
                      </a:r>
                    </a:p>
                  </a:txBody>
                  <a:tcPr/>
                </a:tc>
                <a:tc>
                  <a:txBody>
                    <a:bodyPr/>
                    <a:lstStyle/>
                    <a:p>
                      <a:r>
                        <a:rPr lang="en-US" dirty="0"/>
                        <a:t>PowerShell debugger attached to a process</a:t>
                      </a:r>
                    </a:p>
                  </a:txBody>
                  <a:tcPr/>
                </a:tc>
                <a:extLst>
                  <a:ext uri="{0D108BD9-81ED-4DB2-BD59-A6C34878D82A}">
                    <a16:rowId xmlns:a16="http://schemas.microsoft.com/office/drawing/2014/main" val="440878219"/>
                  </a:ext>
                </a:extLst>
              </a:tr>
              <a:tr h="486455">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Microsoft-Windows-</a:t>
                      </a:r>
                      <a:r>
                        <a:rPr lang="en-US" dirty="0" err="1"/>
                        <a:t>WinRM</a:t>
                      </a:r>
                      <a:r>
                        <a:rPr lang="en-US" dirty="0"/>
                        <a:t>/Operational</a:t>
                      </a:r>
                    </a:p>
                  </a:txBody>
                  <a:tcPr/>
                </a:tc>
                <a:tc>
                  <a:txBody>
                    <a:bodyPr/>
                    <a:lstStyle/>
                    <a:p>
                      <a:r>
                        <a:rPr lang="en-US" dirty="0"/>
                        <a:t>91</a:t>
                      </a:r>
                    </a:p>
                  </a:txBody>
                  <a:tcPr/>
                </a:tc>
                <a:tc>
                  <a:txBody>
                    <a:bodyPr/>
                    <a:lstStyle/>
                    <a:p>
                      <a:r>
                        <a:rPr lang="en-US" dirty="0"/>
                        <a:t>User connected to system with PowerShell Remoting</a:t>
                      </a:r>
                    </a:p>
                  </a:txBody>
                  <a:tcPr/>
                </a:tc>
                <a:extLst>
                  <a:ext uri="{0D108BD9-81ED-4DB2-BD59-A6C34878D82A}">
                    <a16:rowId xmlns:a16="http://schemas.microsoft.com/office/drawing/2014/main" val="368372177"/>
                  </a:ext>
                </a:extLst>
              </a:tr>
            </a:tbl>
          </a:graphicData>
        </a:graphic>
      </p:graphicFrame>
      <p:sp>
        <p:nvSpPr>
          <p:cNvPr id="6" name="TextBox 5"/>
          <p:cNvSpPr txBox="1"/>
          <p:nvPr/>
        </p:nvSpPr>
        <p:spPr>
          <a:xfrm>
            <a:off x="2153254" y="6557513"/>
            <a:ext cx="7885492" cy="246221"/>
          </a:xfrm>
          <a:prstGeom prst="rect">
            <a:avLst/>
          </a:prstGeom>
          <a:solidFill>
            <a:schemeClr val="bg1"/>
          </a:solidFill>
        </p:spPr>
        <p:txBody>
          <a:bodyPr wrap="none" rtlCol="0">
            <a:spAutoFit/>
          </a:bodyPr>
          <a:lstStyle/>
          <a:p>
            <a:r>
              <a:rPr lang="en-US" sz="1000" dirty="0"/>
              <a:t>https://www.fireeye.com/content/dam/fireeye-www/global/en/solutions/pdfs/wp-lazanciyan-investigating-powershell-attacks.pdf</a:t>
            </a:r>
          </a:p>
        </p:txBody>
      </p:sp>
      <p:sp>
        <p:nvSpPr>
          <p:cNvPr id="7" name="Title 1"/>
          <p:cNvSpPr txBox="1">
            <a:spLocks/>
          </p:cNvSpPr>
          <p:nvPr/>
        </p:nvSpPr>
        <p:spPr>
          <a:xfrm>
            <a:off x="1449745" y="337039"/>
            <a:ext cx="9292510" cy="726831"/>
          </a:xfrm>
          <a:prstGeom prst="rect">
            <a:avLst/>
          </a:prstGeom>
          <a:solidFill>
            <a:schemeClr val="bg1">
              <a:alpha val="40000"/>
            </a:schemeClr>
          </a:solidFill>
        </p:spPr>
        <p:txBody>
          <a:bodyPr vert="horz" lIns="91440" tIns="45720" rIns="91440" bIns="45720" rtlCol="0" anchor="ctr">
            <a:normAutofit fontScale="97500"/>
          </a:bodyPr>
          <a:lst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a:lstStyle>
          <a:p>
            <a:r>
              <a:rPr lang="en-US" dirty="0"/>
              <a:t>Useful Events</a:t>
            </a:r>
          </a:p>
        </p:txBody>
      </p:sp>
    </p:spTree>
    <p:extLst>
      <p:ext uri="{BB962C8B-B14F-4D97-AF65-F5344CB8AC3E}">
        <p14:creationId xmlns:p14="http://schemas.microsoft.com/office/powerpoint/2010/main" val="2596051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4">
            <a:extLst>
              <a:ext uri="{28A0092B-C50C-407E-A947-70E740481C1C}">
                <a14:useLocalDpi xmlns:a14="http://schemas.microsoft.com/office/drawing/2010/main" val="0"/>
              </a:ext>
            </a:extLst>
          </a:blip>
          <a:srcRect b="30"/>
          <a:stretch/>
        </p:blipFill>
        <p:spPr>
          <a:xfrm>
            <a:off x="0" y="0"/>
            <a:ext cx="12192000" cy="6858000"/>
          </a:xfrm>
          <a:prstGeom prst="rect">
            <a:avLst/>
          </a:prstGeom>
        </p:spPr>
      </p:pic>
      <p:sp>
        <p:nvSpPr>
          <p:cNvPr id="8" name="Rectangle 7">
            <a:extLst>
              <a:ext uri="{FF2B5EF4-FFF2-40B4-BE49-F238E27FC236}">
                <a16:creationId xmlns:a16="http://schemas.microsoft.com/office/drawing/2014/main" id="{BD1CAB03-F6A4-4736-85F6-261056424D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30"/>
            <a:ext cx="12192000" cy="6858000"/>
          </a:xfrm>
          <a:prstGeom prst="rect">
            <a:avLst/>
          </a:prstGeom>
          <a:gradFill flip="none" rotWithShape="1">
            <a:gsLst>
              <a:gs pos="32000">
                <a:schemeClr val="bg2">
                  <a:lumMod val="75000"/>
                  <a:alpha val="3000"/>
                </a:schemeClr>
              </a:gs>
              <a:gs pos="100000">
                <a:sysClr val="windowText" lastClr="000000">
                  <a:alpha val="70000"/>
                </a:sysClr>
              </a:gs>
            </a:gsLst>
            <a:path path="circle">
              <a:fillToRect l="50000" t="5000" r="50000" b="95000"/>
            </a:path>
            <a:tileRect/>
          </a:gra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0" name="Rectangle 9">
            <a:extLst>
              <a:ext uri="{FF2B5EF4-FFF2-40B4-BE49-F238E27FC236}">
                <a16:creationId xmlns:a16="http://schemas.microsoft.com/office/drawing/2014/main" id="{3E2321B3-5D47-422E-8DD6-192DA485FF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dpi="0" rotWithShape="1">
            <a:blip r:embed="rId3">
              <a:alphaModFix amt="30000"/>
              <a:duotone>
                <a:prstClr val="black"/>
                <a:schemeClr val="accent3">
                  <a:tint val="45000"/>
                  <a:satMod val="400000"/>
                </a:schemeClr>
              </a:duotone>
              <a:extLst>
                <a:ext uri="{BEBA8EAE-BF5A-486C-A8C5-ECC9F3942E4B}">
                  <a14:imgProps xmlns:a14="http://schemas.microsoft.com/office/drawing/2010/main">
                    <a14:imgLayer>
                      <a14:imgEffect>
                        <a14:sharpenSoften amount="35000"/>
                      </a14:imgEffect>
                    </a14:imgLayer>
                  </a14:imgProps>
                </a:ext>
              </a:extLst>
            </a:blip>
            <a:srcRect/>
            <a:tile tx="0" ty="0" sx="100000" sy="100000" flip="none" algn="ctr"/>
          </a:blipFill>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3" name="Title 2"/>
          <p:cNvSpPr>
            <a:spLocks noGrp="1"/>
          </p:cNvSpPr>
          <p:nvPr>
            <p:ph type="title"/>
          </p:nvPr>
        </p:nvSpPr>
        <p:spPr>
          <a:xfrm>
            <a:off x="1595269" y="1122363"/>
            <a:ext cx="9001462" cy="2387600"/>
          </a:xfrm>
        </p:spPr>
        <p:txBody>
          <a:bodyPr vert="horz" lIns="91440" tIns="45720" rIns="91440" bIns="45720" rtlCol="0" anchor="b">
            <a:normAutofit/>
          </a:bodyPr>
          <a:lstStyle/>
          <a:p>
            <a:pPr algn="ctr"/>
            <a:r>
              <a:rPr lang="en-US" sz="4800">
                <a:solidFill>
                  <a:schemeClr val="tx1"/>
                </a:solidFill>
                <a:latin typeface="+mj-lt"/>
                <a:cs typeface="+mj-cs"/>
              </a:rPr>
              <a:t>Into the Abyss</a:t>
            </a:r>
          </a:p>
        </p:txBody>
      </p:sp>
    </p:spTree>
    <p:extLst>
      <p:ext uri="{BB962C8B-B14F-4D97-AF65-F5344CB8AC3E}">
        <p14:creationId xmlns:p14="http://schemas.microsoft.com/office/powerpoint/2010/main" val="204159468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www.leeholmes.com/blog/wp-content/uploads/2016/10/tokenall.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1622" y="2251209"/>
            <a:ext cx="5630131" cy="311896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4361391" y="6557513"/>
            <a:ext cx="3469219" cy="246221"/>
          </a:xfrm>
          <a:prstGeom prst="rect">
            <a:avLst/>
          </a:prstGeom>
          <a:solidFill>
            <a:schemeClr val="bg1"/>
          </a:solidFill>
        </p:spPr>
        <p:txBody>
          <a:bodyPr wrap="none" rtlCol="0">
            <a:spAutoFit/>
          </a:bodyPr>
          <a:lstStyle/>
          <a:p>
            <a:r>
              <a:rPr lang="en-US" sz="1000" dirty="0"/>
              <a:t>https://github.com/danielbohannon/Invoke-Obfuscation</a:t>
            </a:r>
          </a:p>
        </p:txBody>
      </p:sp>
      <p:sp>
        <p:nvSpPr>
          <p:cNvPr id="6" name="Title 1"/>
          <p:cNvSpPr txBox="1">
            <a:spLocks/>
          </p:cNvSpPr>
          <p:nvPr/>
        </p:nvSpPr>
        <p:spPr>
          <a:xfrm>
            <a:off x="1449745" y="337039"/>
            <a:ext cx="9292510" cy="726831"/>
          </a:xfrm>
          <a:prstGeom prst="rect">
            <a:avLst/>
          </a:prstGeom>
          <a:solidFill>
            <a:schemeClr val="bg1">
              <a:alpha val="40000"/>
            </a:schemeClr>
          </a:solidFill>
        </p:spPr>
        <p:txBody>
          <a:bodyPr vert="horz" lIns="91440" tIns="45720" rIns="91440" bIns="45720" rtlCol="0" anchor="ctr">
            <a:normAutofit fontScale="97500"/>
          </a:bodyPr>
          <a:lst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a:lstStyle>
          <a:p>
            <a:r>
              <a:rPr lang="en-US" dirty="0"/>
              <a:t>Post-Processing Event Logs</a:t>
            </a:r>
          </a:p>
        </p:txBody>
      </p:sp>
      <p:pic>
        <p:nvPicPr>
          <p:cNvPr id="1026" name="Picture 2" descr="http://www.leeholmes.com/blog/wp-content/uploads/2016/10/symbolic.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92552" y="1724716"/>
            <a:ext cx="5610225" cy="41719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665542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a:xfrm>
            <a:off x="77056" y="5241450"/>
            <a:ext cx="12046450" cy="1616550"/>
          </a:xfrm>
          <a:prstGeom prst="rect">
            <a:avLst/>
          </a:prstGeom>
          <a:solidFill>
            <a:schemeClr val="tx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9869" y="759346"/>
            <a:ext cx="3268381" cy="1326321"/>
          </a:xfrm>
        </p:spPr>
        <p:txBody>
          <a:bodyPr>
            <a:normAutofit fontScale="90000"/>
          </a:bodyPr>
          <a:lstStyle/>
          <a:p>
            <a:r>
              <a:rPr lang="en-US" dirty="0"/>
              <a:t>The</a:t>
            </a:r>
            <a:br>
              <a:rPr lang="en-US" dirty="0"/>
            </a:br>
            <a:r>
              <a:rPr lang="en-US" dirty="0"/>
              <a:t>PowerShell</a:t>
            </a:r>
            <a:br>
              <a:rPr lang="en-US" dirty="0"/>
            </a:br>
            <a:r>
              <a:rPr lang="en-US" dirty="0"/>
              <a:t>AST</a:t>
            </a:r>
          </a:p>
        </p:txBody>
      </p:sp>
      <p:sp>
        <p:nvSpPr>
          <p:cNvPr id="4" name="Rectangle 3"/>
          <p:cNvSpPr/>
          <p:nvPr/>
        </p:nvSpPr>
        <p:spPr>
          <a:xfrm>
            <a:off x="355011" y="5200427"/>
            <a:ext cx="11726680" cy="594566"/>
          </a:xfrm>
          <a:prstGeom prst="rect">
            <a:avLst/>
          </a:prstGeom>
        </p:spPr>
        <p:txBody>
          <a:bodyPr wrap="square">
            <a:spAutoFit/>
          </a:bodyPr>
          <a:lstStyle/>
          <a:p>
            <a:r>
              <a:rPr lang="en-US" sz="3200" dirty="0"/>
              <a:t> </a:t>
            </a:r>
            <a:r>
              <a:rPr lang="en-US" sz="3200" dirty="0">
                <a:solidFill>
                  <a:srgbClr val="0000FF"/>
                </a:solidFill>
                <a:latin typeface="Consolas" panose="020B0609020204030204" pitchFamily="49" charset="0"/>
              </a:rPr>
              <a:t>Get-Command</a:t>
            </a:r>
            <a:r>
              <a:rPr lang="en-US" sz="3200" dirty="0">
                <a:solidFill>
                  <a:prstClr val="black"/>
                </a:solidFill>
                <a:latin typeface="Consolas" panose="020B0609020204030204" pitchFamily="49" charset="0"/>
              </a:rPr>
              <a:t> </a:t>
            </a:r>
            <a:r>
              <a:rPr lang="en-US" sz="3200" dirty="0">
                <a:solidFill>
                  <a:srgbClr val="000080"/>
                </a:solidFill>
                <a:latin typeface="Consolas" panose="020B0609020204030204" pitchFamily="49" charset="0"/>
              </a:rPr>
              <a:t>-Name</a:t>
            </a:r>
            <a:r>
              <a:rPr lang="en-US" sz="3200" dirty="0">
                <a:solidFill>
                  <a:prstClr val="black"/>
                </a:solidFill>
                <a:latin typeface="Consolas" panose="020B0609020204030204" pitchFamily="49" charset="0"/>
              </a:rPr>
              <a:t> (</a:t>
            </a:r>
            <a:r>
              <a:rPr lang="en-US" sz="3200" dirty="0">
                <a:solidFill>
                  <a:srgbClr val="8B0000"/>
                </a:solidFill>
                <a:latin typeface="Consolas" panose="020B0609020204030204" pitchFamily="49" charset="0"/>
              </a:rPr>
              <a:t>"{1}{0}"</a:t>
            </a:r>
            <a:r>
              <a:rPr lang="en-US" sz="3200" dirty="0">
                <a:solidFill>
                  <a:prstClr val="black"/>
                </a:solidFill>
                <a:latin typeface="Consolas" panose="020B0609020204030204" pitchFamily="49" charset="0"/>
              </a:rPr>
              <a:t> </a:t>
            </a:r>
            <a:r>
              <a:rPr lang="en-US" sz="3200" dirty="0">
                <a:solidFill>
                  <a:schemeClr val="bg1">
                    <a:lumMod val="95000"/>
                    <a:lumOff val="5000"/>
                  </a:schemeClr>
                </a:solidFill>
                <a:latin typeface="Consolas" panose="020B0609020204030204" pitchFamily="49" charset="0"/>
              </a:rPr>
              <a:t>-f</a:t>
            </a:r>
            <a:r>
              <a:rPr lang="en-US" sz="3200" dirty="0">
                <a:solidFill>
                  <a:prstClr val="black"/>
                </a:solidFill>
                <a:latin typeface="Consolas" panose="020B0609020204030204" pitchFamily="49" charset="0"/>
              </a:rPr>
              <a:t> </a:t>
            </a:r>
            <a:r>
              <a:rPr lang="en-US" sz="3200" dirty="0">
                <a:solidFill>
                  <a:srgbClr val="8B0000"/>
                </a:solidFill>
                <a:latin typeface="Consolas" panose="020B0609020204030204" pitchFamily="49" charset="0"/>
              </a:rPr>
              <a:t>"-</a:t>
            </a:r>
            <a:r>
              <a:rPr lang="en-US" sz="3200" dirty="0" err="1">
                <a:solidFill>
                  <a:srgbClr val="8B0000"/>
                </a:solidFill>
                <a:latin typeface="Consolas" panose="020B0609020204030204" pitchFamily="49" charset="0"/>
              </a:rPr>
              <a:t>Process"</a:t>
            </a:r>
            <a:r>
              <a:rPr lang="en-US" sz="3200" dirty="0" err="1">
                <a:solidFill>
                  <a:schemeClr val="bg1">
                    <a:lumMod val="95000"/>
                    <a:lumOff val="5000"/>
                  </a:schemeClr>
                </a:solidFill>
                <a:latin typeface="Consolas" panose="020B0609020204030204" pitchFamily="49" charset="0"/>
              </a:rPr>
              <a:t>,</a:t>
            </a:r>
            <a:r>
              <a:rPr lang="en-US" sz="3200" dirty="0" err="1">
                <a:solidFill>
                  <a:srgbClr val="8B0000"/>
                </a:solidFill>
                <a:latin typeface="Consolas" panose="020B0609020204030204" pitchFamily="49" charset="0"/>
              </a:rPr>
              <a:t>"Get</a:t>
            </a:r>
            <a:r>
              <a:rPr lang="en-US" sz="3200" dirty="0">
                <a:solidFill>
                  <a:srgbClr val="8B0000"/>
                </a:solidFill>
                <a:latin typeface="Consolas" panose="020B0609020204030204" pitchFamily="49" charset="0"/>
              </a:rPr>
              <a:t>"</a:t>
            </a:r>
            <a:r>
              <a:rPr lang="en-US" sz="3200" dirty="0">
                <a:solidFill>
                  <a:prstClr val="black"/>
                </a:solidFill>
                <a:latin typeface="Consolas" panose="020B0609020204030204" pitchFamily="49" charset="0"/>
              </a:rPr>
              <a:t>) </a:t>
            </a:r>
          </a:p>
        </p:txBody>
      </p:sp>
      <p:sp>
        <p:nvSpPr>
          <p:cNvPr id="5" name="TextBox 4"/>
          <p:cNvSpPr txBox="1"/>
          <p:nvPr/>
        </p:nvSpPr>
        <p:spPr>
          <a:xfrm>
            <a:off x="1170690" y="5977573"/>
            <a:ext cx="1056508" cy="369332"/>
          </a:xfrm>
          <a:prstGeom prst="rect">
            <a:avLst/>
          </a:prstGeom>
          <a:noFill/>
        </p:spPr>
        <p:txBody>
          <a:bodyPr wrap="none" rtlCol="0">
            <a:spAutoFit/>
          </a:bodyPr>
          <a:lstStyle/>
          <a:p>
            <a:r>
              <a:rPr lang="en-US" dirty="0">
                <a:solidFill>
                  <a:schemeClr val="tx2">
                    <a:lumMod val="25000"/>
                  </a:schemeClr>
                </a:solidFill>
              </a:rPr>
              <a:t>Generic</a:t>
            </a:r>
          </a:p>
        </p:txBody>
      </p:sp>
      <p:sp>
        <p:nvSpPr>
          <p:cNvPr id="6" name="TextBox 5"/>
          <p:cNvSpPr txBox="1"/>
          <p:nvPr/>
        </p:nvSpPr>
        <p:spPr>
          <a:xfrm>
            <a:off x="3328250" y="6436442"/>
            <a:ext cx="1278748" cy="369332"/>
          </a:xfrm>
          <a:prstGeom prst="rect">
            <a:avLst/>
          </a:prstGeom>
          <a:noFill/>
        </p:spPr>
        <p:txBody>
          <a:bodyPr wrap="none" rtlCol="0">
            <a:spAutoFit/>
          </a:bodyPr>
          <a:lstStyle/>
          <a:p>
            <a:r>
              <a:rPr lang="en-US" dirty="0">
                <a:solidFill>
                  <a:schemeClr val="tx2">
                    <a:lumMod val="25000"/>
                  </a:schemeClr>
                </a:solidFill>
              </a:rPr>
              <a:t>Parameter</a:t>
            </a:r>
          </a:p>
        </p:txBody>
      </p:sp>
      <p:sp>
        <p:nvSpPr>
          <p:cNvPr id="7" name="TextBox 6"/>
          <p:cNvSpPr txBox="1"/>
          <p:nvPr/>
        </p:nvSpPr>
        <p:spPr>
          <a:xfrm>
            <a:off x="4295707" y="6009081"/>
            <a:ext cx="905954" cy="369332"/>
          </a:xfrm>
          <a:prstGeom prst="rect">
            <a:avLst/>
          </a:prstGeom>
          <a:noFill/>
        </p:spPr>
        <p:txBody>
          <a:bodyPr wrap="none" rtlCol="0">
            <a:spAutoFit/>
          </a:bodyPr>
          <a:lstStyle/>
          <a:p>
            <a:r>
              <a:rPr lang="en-US" dirty="0" err="1">
                <a:solidFill>
                  <a:schemeClr val="tx2">
                    <a:lumMod val="25000"/>
                  </a:schemeClr>
                </a:solidFill>
              </a:rPr>
              <a:t>LParen</a:t>
            </a:r>
            <a:endParaRPr lang="en-US" dirty="0">
              <a:solidFill>
                <a:schemeClr val="tx2">
                  <a:lumMod val="25000"/>
                </a:schemeClr>
              </a:solidFill>
            </a:endParaRPr>
          </a:p>
        </p:txBody>
      </p:sp>
      <p:sp>
        <p:nvSpPr>
          <p:cNvPr id="8" name="TextBox 7"/>
          <p:cNvSpPr txBox="1"/>
          <p:nvPr/>
        </p:nvSpPr>
        <p:spPr>
          <a:xfrm>
            <a:off x="4802749" y="6436442"/>
            <a:ext cx="2101857" cy="369332"/>
          </a:xfrm>
          <a:prstGeom prst="rect">
            <a:avLst/>
          </a:prstGeom>
          <a:noFill/>
        </p:spPr>
        <p:txBody>
          <a:bodyPr wrap="none" rtlCol="0">
            <a:spAutoFit/>
          </a:bodyPr>
          <a:lstStyle/>
          <a:p>
            <a:r>
              <a:rPr lang="en-US" dirty="0" err="1">
                <a:solidFill>
                  <a:schemeClr val="tx2">
                    <a:lumMod val="25000"/>
                  </a:schemeClr>
                </a:solidFill>
              </a:rPr>
              <a:t>StringExpandable</a:t>
            </a:r>
            <a:endParaRPr lang="en-US" dirty="0">
              <a:solidFill>
                <a:schemeClr val="tx2">
                  <a:lumMod val="25000"/>
                </a:schemeClr>
              </a:solidFill>
            </a:endParaRPr>
          </a:p>
        </p:txBody>
      </p:sp>
      <p:sp>
        <p:nvSpPr>
          <p:cNvPr id="9" name="TextBox 8"/>
          <p:cNvSpPr txBox="1"/>
          <p:nvPr/>
        </p:nvSpPr>
        <p:spPr>
          <a:xfrm>
            <a:off x="6666870" y="5977573"/>
            <a:ext cx="923071" cy="374793"/>
          </a:xfrm>
          <a:prstGeom prst="rect">
            <a:avLst/>
          </a:prstGeom>
          <a:noFill/>
        </p:spPr>
        <p:txBody>
          <a:bodyPr wrap="none" rtlCol="0">
            <a:spAutoFit/>
          </a:bodyPr>
          <a:lstStyle/>
          <a:p>
            <a:r>
              <a:rPr lang="en-US" dirty="0">
                <a:solidFill>
                  <a:schemeClr val="tx2">
                    <a:lumMod val="25000"/>
                  </a:schemeClr>
                </a:solidFill>
              </a:rPr>
              <a:t>Format</a:t>
            </a:r>
          </a:p>
        </p:txBody>
      </p:sp>
      <p:sp>
        <p:nvSpPr>
          <p:cNvPr id="11" name="TextBox 10"/>
          <p:cNvSpPr txBox="1"/>
          <p:nvPr/>
        </p:nvSpPr>
        <p:spPr>
          <a:xfrm>
            <a:off x="9386435" y="5977573"/>
            <a:ext cx="1015021" cy="369332"/>
          </a:xfrm>
          <a:prstGeom prst="rect">
            <a:avLst/>
          </a:prstGeom>
          <a:noFill/>
        </p:spPr>
        <p:txBody>
          <a:bodyPr wrap="none" rtlCol="0">
            <a:spAutoFit/>
          </a:bodyPr>
          <a:lstStyle/>
          <a:p>
            <a:r>
              <a:rPr lang="en-US" dirty="0">
                <a:solidFill>
                  <a:schemeClr val="tx2">
                    <a:lumMod val="25000"/>
                  </a:schemeClr>
                </a:solidFill>
              </a:rPr>
              <a:t>Comma</a:t>
            </a:r>
          </a:p>
        </p:txBody>
      </p:sp>
      <p:cxnSp>
        <p:nvCxnSpPr>
          <p:cNvPr id="14" name="Straight Arrow Connector 13"/>
          <p:cNvCxnSpPr>
            <a:stCxn id="5" idx="0"/>
          </p:cNvCxnSpPr>
          <p:nvPr/>
        </p:nvCxnSpPr>
        <p:spPr>
          <a:xfrm flipV="1">
            <a:off x="1627642" y="5702798"/>
            <a:ext cx="0" cy="274775"/>
          </a:xfrm>
          <a:prstGeom prst="straightConnector1">
            <a:avLst/>
          </a:prstGeom>
          <a:ln>
            <a:solidFill>
              <a:srgbClr val="FF505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6" idx="0"/>
          </p:cNvCxnSpPr>
          <p:nvPr/>
        </p:nvCxnSpPr>
        <p:spPr>
          <a:xfrm flipH="1" flipV="1">
            <a:off x="3906314" y="5702799"/>
            <a:ext cx="3616" cy="733645"/>
          </a:xfrm>
          <a:prstGeom prst="straightConnector1">
            <a:avLst/>
          </a:prstGeom>
          <a:ln>
            <a:solidFill>
              <a:srgbClr val="FF5050"/>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7752489" y="6436442"/>
            <a:ext cx="2101857" cy="369332"/>
          </a:xfrm>
          <a:prstGeom prst="rect">
            <a:avLst/>
          </a:prstGeom>
          <a:noFill/>
        </p:spPr>
        <p:txBody>
          <a:bodyPr wrap="none" rtlCol="0">
            <a:spAutoFit/>
          </a:bodyPr>
          <a:lstStyle/>
          <a:p>
            <a:r>
              <a:rPr lang="en-US" dirty="0" err="1">
                <a:solidFill>
                  <a:schemeClr val="tx2">
                    <a:lumMod val="25000"/>
                  </a:schemeClr>
                </a:solidFill>
              </a:rPr>
              <a:t>StringExpandable</a:t>
            </a:r>
            <a:endParaRPr lang="en-US" dirty="0">
              <a:solidFill>
                <a:schemeClr val="tx2">
                  <a:lumMod val="25000"/>
                </a:schemeClr>
              </a:solidFill>
            </a:endParaRPr>
          </a:p>
        </p:txBody>
      </p:sp>
      <p:sp>
        <p:nvSpPr>
          <p:cNvPr id="29" name="TextBox 28"/>
          <p:cNvSpPr txBox="1"/>
          <p:nvPr/>
        </p:nvSpPr>
        <p:spPr>
          <a:xfrm>
            <a:off x="9771775" y="6436442"/>
            <a:ext cx="2101857" cy="369332"/>
          </a:xfrm>
          <a:prstGeom prst="rect">
            <a:avLst/>
          </a:prstGeom>
          <a:noFill/>
        </p:spPr>
        <p:txBody>
          <a:bodyPr wrap="none" rtlCol="0">
            <a:spAutoFit/>
          </a:bodyPr>
          <a:lstStyle/>
          <a:p>
            <a:r>
              <a:rPr lang="en-US" dirty="0" err="1">
                <a:solidFill>
                  <a:schemeClr val="tx2">
                    <a:lumMod val="25000"/>
                  </a:schemeClr>
                </a:solidFill>
              </a:rPr>
              <a:t>StringExpandable</a:t>
            </a:r>
            <a:endParaRPr lang="en-US" dirty="0">
              <a:solidFill>
                <a:schemeClr val="tx2">
                  <a:lumMod val="25000"/>
                </a:schemeClr>
              </a:solidFill>
            </a:endParaRPr>
          </a:p>
        </p:txBody>
      </p:sp>
      <p:sp>
        <p:nvSpPr>
          <p:cNvPr id="3" name="TextBox 2"/>
          <p:cNvSpPr txBox="1"/>
          <p:nvPr/>
        </p:nvSpPr>
        <p:spPr>
          <a:xfrm>
            <a:off x="5398885" y="87991"/>
            <a:ext cx="1732975" cy="369332"/>
          </a:xfrm>
          <a:prstGeom prst="rect">
            <a:avLst/>
          </a:prstGeom>
          <a:ln/>
        </p:spPr>
        <p:style>
          <a:lnRef idx="2">
            <a:schemeClr val="accent5"/>
          </a:lnRef>
          <a:fillRef idx="1">
            <a:schemeClr val="lt1"/>
          </a:fillRef>
          <a:effectRef idx="0">
            <a:schemeClr val="accent5"/>
          </a:effectRef>
          <a:fontRef idx="minor">
            <a:schemeClr val="dk1"/>
          </a:fontRef>
        </p:style>
        <p:txBody>
          <a:bodyPr wrap="none" rtlCol="0">
            <a:spAutoFit/>
          </a:bodyPr>
          <a:lstStyle/>
          <a:p>
            <a:r>
              <a:rPr lang="en-US" dirty="0" err="1"/>
              <a:t>ScriptBlockAst</a:t>
            </a:r>
            <a:endParaRPr lang="en-US" dirty="0"/>
          </a:p>
        </p:txBody>
      </p:sp>
      <p:sp>
        <p:nvSpPr>
          <p:cNvPr id="10" name="TextBox 9"/>
          <p:cNvSpPr txBox="1"/>
          <p:nvPr/>
        </p:nvSpPr>
        <p:spPr>
          <a:xfrm>
            <a:off x="3533270" y="584004"/>
            <a:ext cx="2594749" cy="369332"/>
          </a:xfrm>
          <a:prstGeom prst="rect">
            <a:avLst/>
          </a:prstGeom>
          <a:ln/>
        </p:spPr>
        <p:style>
          <a:lnRef idx="2">
            <a:schemeClr val="accent5"/>
          </a:lnRef>
          <a:fillRef idx="1">
            <a:schemeClr val="lt1"/>
          </a:fillRef>
          <a:effectRef idx="0">
            <a:schemeClr val="accent5"/>
          </a:effectRef>
          <a:fontRef idx="minor">
            <a:schemeClr val="dk1"/>
          </a:fontRef>
        </p:style>
        <p:txBody>
          <a:bodyPr wrap="none" rtlCol="0">
            <a:spAutoFit/>
          </a:bodyPr>
          <a:lstStyle/>
          <a:p>
            <a:r>
              <a:rPr lang="en-US" dirty="0" err="1"/>
              <a:t>NamedBlockAst</a:t>
            </a:r>
            <a:r>
              <a:rPr lang="en-US" dirty="0"/>
              <a:t>: Begin</a:t>
            </a:r>
          </a:p>
        </p:txBody>
      </p:sp>
      <p:sp>
        <p:nvSpPr>
          <p:cNvPr id="12" name="TextBox 11"/>
          <p:cNvSpPr txBox="1"/>
          <p:nvPr/>
        </p:nvSpPr>
        <p:spPr>
          <a:xfrm>
            <a:off x="6425083" y="580848"/>
            <a:ext cx="2403991" cy="369332"/>
          </a:xfrm>
          <a:prstGeom prst="rect">
            <a:avLst/>
          </a:prstGeom>
          <a:ln/>
        </p:spPr>
        <p:style>
          <a:lnRef idx="2">
            <a:schemeClr val="accent5"/>
          </a:lnRef>
          <a:fillRef idx="1">
            <a:schemeClr val="lt1"/>
          </a:fillRef>
          <a:effectRef idx="0">
            <a:schemeClr val="accent5"/>
          </a:effectRef>
          <a:fontRef idx="minor">
            <a:schemeClr val="dk1"/>
          </a:fontRef>
        </p:style>
        <p:txBody>
          <a:bodyPr wrap="none" rtlCol="0">
            <a:spAutoFit/>
          </a:bodyPr>
          <a:lstStyle/>
          <a:p>
            <a:r>
              <a:rPr lang="en-US" dirty="0" err="1"/>
              <a:t>NamedBlockAst</a:t>
            </a:r>
            <a:r>
              <a:rPr lang="en-US" dirty="0"/>
              <a:t>: End</a:t>
            </a:r>
          </a:p>
        </p:txBody>
      </p:sp>
      <p:sp>
        <p:nvSpPr>
          <p:cNvPr id="13" name="TextBox 12"/>
          <p:cNvSpPr txBox="1"/>
          <p:nvPr/>
        </p:nvSpPr>
        <p:spPr>
          <a:xfrm>
            <a:off x="6764838" y="1053226"/>
            <a:ext cx="1576041" cy="374793"/>
          </a:xfrm>
          <a:prstGeom prst="rect">
            <a:avLst/>
          </a:prstGeom>
          <a:ln/>
        </p:spPr>
        <p:style>
          <a:lnRef idx="2">
            <a:schemeClr val="accent5"/>
          </a:lnRef>
          <a:fillRef idx="1">
            <a:schemeClr val="lt1"/>
          </a:fillRef>
          <a:effectRef idx="0">
            <a:schemeClr val="accent5"/>
          </a:effectRef>
          <a:fontRef idx="minor">
            <a:schemeClr val="dk1"/>
          </a:fontRef>
        </p:style>
        <p:txBody>
          <a:bodyPr wrap="none" rtlCol="0">
            <a:spAutoFit/>
          </a:bodyPr>
          <a:lstStyle/>
          <a:p>
            <a:r>
              <a:rPr lang="en-US" dirty="0" err="1"/>
              <a:t>StatementAst</a:t>
            </a:r>
            <a:endParaRPr lang="en-US" dirty="0"/>
          </a:p>
        </p:txBody>
      </p:sp>
      <p:sp>
        <p:nvSpPr>
          <p:cNvPr id="16" name="TextBox 15"/>
          <p:cNvSpPr txBox="1"/>
          <p:nvPr/>
        </p:nvSpPr>
        <p:spPr>
          <a:xfrm>
            <a:off x="6876262" y="1536302"/>
            <a:ext cx="1399742" cy="369332"/>
          </a:xfrm>
          <a:prstGeom prst="rect">
            <a:avLst/>
          </a:prstGeom>
          <a:ln/>
        </p:spPr>
        <p:style>
          <a:lnRef idx="2">
            <a:schemeClr val="accent5"/>
          </a:lnRef>
          <a:fillRef idx="1">
            <a:schemeClr val="lt1"/>
          </a:fillRef>
          <a:effectRef idx="0">
            <a:schemeClr val="accent5"/>
          </a:effectRef>
          <a:fontRef idx="minor">
            <a:schemeClr val="dk1"/>
          </a:fontRef>
        </p:style>
        <p:txBody>
          <a:bodyPr wrap="none" rtlCol="0">
            <a:spAutoFit/>
          </a:bodyPr>
          <a:lstStyle/>
          <a:p>
            <a:r>
              <a:rPr lang="en-US" dirty="0" err="1"/>
              <a:t>PipelineAst</a:t>
            </a:r>
            <a:endParaRPr lang="en-US" dirty="0"/>
          </a:p>
        </p:txBody>
      </p:sp>
      <p:sp>
        <p:nvSpPr>
          <p:cNvPr id="19" name="TextBox 18"/>
          <p:cNvSpPr txBox="1"/>
          <p:nvPr/>
        </p:nvSpPr>
        <p:spPr>
          <a:xfrm>
            <a:off x="6771314" y="2009173"/>
            <a:ext cx="1628972" cy="369332"/>
          </a:xfrm>
          <a:prstGeom prst="rect">
            <a:avLst/>
          </a:prstGeom>
          <a:ln/>
        </p:spPr>
        <p:style>
          <a:lnRef idx="2">
            <a:schemeClr val="accent5"/>
          </a:lnRef>
          <a:fillRef idx="1">
            <a:schemeClr val="lt1"/>
          </a:fillRef>
          <a:effectRef idx="0">
            <a:schemeClr val="accent5"/>
          </a:effectRef>
          <a:fontRef idx="minor">
            <a:schemeClr val="dk1"/>
          </a:fontRef>
        </p:style>
        <p:txBody>
          <a:bodyPr wrap="none" rtlCol="0">
            <a:spAutoFit/>
          </a:bodyPr>
          <a:lstStyle/>
          <a:p>
            <a:r>
              <a:rPr lang="en-US" dirty="0" err="1"/>
              <a:t>CommandAst</a:t>
            </a:r>
            <a:endParaRPr lang="en-US" dirty="0"/>
          </a:p>
        </p:txBody>
      </p:sp>
      <p:sp>
        <p:nvSpPr>
          <p:cNvPr id="20" name="TextBox 19"/>
          <p:cNvSpPr txBox="1"/>
          <p:nvPr/>
        </p:nvSpPr>
        <p:spPr>
          <a:xfrm>
            <a:off x="1156062" y="2539358"/>
            <a:ext cx="3274807" cy="369332"/>
          </a:xfrm>
          <a:prstGeom prst="rect">
            <a:avLst/>
          </a:prstGeom>
          <a:ln/>
        </p:spPr>
        <p:style>
          <a:lnRef idx="2">
            <a:schemeClr val="accent5"/>
          </a:lnRef>
          <a:fillRef idx="1">
            <a:schemeClr val="lt1"/>
          </a:fillRef>
          <a:effectRef idx="0">
            <a:schemeClr val="accent5"/>
          </a:effectRef>
          <a:fontRef idx="minor">
            <a:schemeClr val="dk1"/>
          </a:fontRef>
        </p:style>
        <p:txBody>
          <a:bodyPr wrap="none" rtlCol="0">
            <a:spAutoFit/>
          </a:bodyPr>
          <a:lstStyle/>
          <a:p>
            <a:r>
              <a:rPr lang="en-US" dirty="0" err="1"/>
              <a:t>StringConstantExpressionAst</a:t>
            </a:r>
            <a:endParaRPr lang="en-US" dirty="0"/>
          </a:p>
        </p:txBody>
      </p:sp>
      <p:sp>
        <p:nvSpPr>
          <p:cNvPr id="22" name="TextBox 21"/>
          <p:cNvSpPr txBox="1"/>
          <p:nvPr/>
        </p:nvSpPr>
        <p:spPr>
          <a:xfrm>
            <a:off x="4492150" y="2540314"/>
            <a:ext cx="2723053" cy="369332"/>
          </a:xfrm>
          <a:prstGeom prst="rect">
            <a:avLst/>
          </a:prstGeom>
          <a:ln/>
        </p:spPr>
        <p:style>
          <a:lnRef idx="2">
            <a:schemeClr val="accent5"/>
          </a:lnRef>
          <a:fillRef idx="1">
            <a:schemeClr val="lt1"/>
          </a:fillRef>
          <a:effectRef idx="0">
            <a:schemeClr val="accent5"/>
          </a:effectRef>
          <a:fontRef idx="minor">
            <a:schemeClr val="dk1"/>
          </a:fontRef>
        </p:style>
        <p:txBody>
          <a:bodyPr wrap="none" rtlCol="0">
            <a:spAutoFit/>
          </a:bodyPr>
          <a:lstStyle/>
          <a:p>
            <a:r>
              <a:rPr lang="en-US" dirty="0" err="1"/>
              <a:t>CommandParameterAst</a:t>
            </a:r>
            <a:endParaRPr lang="en-US" dirty="0"/>
          </a:p>
        </p:txBody>
      </p:sp>
      <p:sp>
        <p:nvSpPr>
          <p:cNvPr id="24" name="TextBox 23"/>
          <p:cNvSpPr txBox="1"/>
          <p:nvPr/>
        </p:nvSpPr>
        <p:spPr>
          <a:xfrm>
            <a:off x="7284186" y="2540314"/>
            <a:ext cx="2300310" cy="369332"/>
          </a:xfrm>
          <a:prstGeom prst="rect">
            <a:avLst/>
          </a:prstGeom>
          <a:ln/>
        </p:spPr>
        <p:style>
          <a:lnRef idx="2">
            <a:schemeClr val="accent5"/>
          </a:lnRef>
          <a:fillRef idx="1">
            <a:schemeClr val="lt1"/>
          </a:fillRef>
          <a:effectRef idx="0">
            <a:schemeClr val="accent5"/>
          </a:effectRef>
          <a:fontRef idx="minor">
            <a:schemeClr val="dk1"/>
          </a:fontRef>
        </p:style>
        <p:txBody>
          <a:bodyPr wrap="none" rtlCol="0">
            <a:spAutoFit/>
          </a:bodyPr>
          <a:lstStyle/>
          <a:p>
            <a:r>
              <a:rPr lang="en-US" dirty="0" err="1"/>
              <a:t>ParenExpressionAst</a:t>
            </a:r>
            <a:endParaRPr lang="en-US" dirty="0"/>
          </a:p>
        </p:txBody>
      </p:sp>
      <p:sp>
        <p:nvSpPr>
          <p:cNvPr id="31" name="TextBox 30"/>
          <p:cNvSpPr txBox="1"/>
          <p:nvPr/>
        </p:nvSpPr>
        <p:spPr>
          <a:xfrm>
            <a:off x="7171685" y="3053285"/>
            <a:ext cx="1399742" cy="369332"/>
          </a:xfrm>
          <a:prstGeom prst="rect">
            <a:avLst/>
          </a:prstGeom>
          <a:ln/>
        </p:spPr>
        <p:style>
          <a:lnRef idx="2">
            <a:schemeClr val="accent5"/>
          </a:lnRef>
          <a:fillRef idx="1">
            <a:schemeClr val="lt1"/>
          </a:fillRef>
          <a:effectRef idx="0">
            <a:schemeClr val="accent5"/>
          </a:effectRef>
          <a:fontRef idx="minor">
            <a:schemeClr val="dk1"/>
          </a:fontRef>
        </p:style>
        <p:txBody>
          <a:bodyPr wrap="none" rtlCol="0">
            <a:spAutoFit/>
          </a:bodyPr>
          <a:lstStyle/>
          <a:p>
            <a:r>
              <a:rPr lang="en-US" dirty="0" err="1"/>
              <a:t>PipelineAst</a:t>
            </a:r>
            <a:endParaRPr lang="en-US" dirty="0"/>
          </a:p>
        </p:txBody>
      </p:sp>
      <p:sp>
        <p:nvSpPr>
          <p:cNvPr id="25" name="TextBox 24"/>
          <p:cNvSpPr txBox="1"/>
          <p:nvPr/>
        </p:nvSpPr>
        <p:spPr>
          <a:xfrm>
            <a:off x="6748682" y="3564591"/>
            <a:ext cx="2385589" cy="369332"/>
          </a:xfrm>
          <a:prstGeom prst="rect">
            <a:avLst/>
          </a:prstGeom>
          <a:ln/>
        </p:spPr>
        <p:style>
          <a:lnRef idx="2">
            <a:schemeClr val="accent5"/>
          </a:lnRef>
          <a:fillRef idx="1">
            <a:schemeClr val="lt1"/>
          </a:fillRef>
          <a:effectRef idx="0">
            <a:schemeClr val="accent5"/>
          </a:effectRef>
          <a:fontRef idx="minor">
            <a:schemeClr val="dk1"/>
          </a:fontRef>
        </p:style>
        <p:txBody>
          <a:bodyPr wrap="none" rtlCol="0">
            <a:spAutoFit/>
          </a:bodyPr>
          <a:lstStyle/>
          <a:p>
            <a:r>
              <a:rPr lang="en-US" dirty="0" err="1"/>
              <a:t>BinaryExpressionAst</a:t>
            </a:r>
            <a:endParaRPr lang="en-US" dirty="0"/>
          </a:p>
        </p:txBody>
      </p:sp>
      <p:sp>
        <p:nvSpPr>
          <p:cNvPr id="26" name="TextBox 25"/>
          <p:cNvSpPr txBox="1"/>
          <p:nvPr/>
        </p:nvSpPr>
        <p:spPr>
          <a:xfrm>
            <a:off x="6876263" y="4162519"/>
            <a:ext cx="1986865" cy="374793"/>
          </a:xfrm>
          <a:prstGeom prst="rect">
            <a:avLst/>
          </a:prstGeom>
          <a:ln/>
        </p:spPr>
        <p:style>
          <a:lnRef idx="2">
            <a:schemeClr val="accent5"/>
          </a:lnRef>
          <a:fillRef idx="1">
            <a:schemeClr val="lt1"/>
          </a:fillRef>
          <a:effectRef idx="0">
            <a:schemeClr val="accent5"/>
          </a:effectRef>
          <a:fontRef idx="minor">
            <a:schemeClr val="dk1"/>
          </a:fontRef>
        </p:style>
        <p:txBody>
          <a:bodyPr wrap="none" rtlCol="0">
            <a:spAutoFit/>
          </a:bodyPr>
          <a:lstStyle/>
          <a:p>
            <a:r>
              <a:rPr lang="en-US" dirty="0"/>
              <a:t>Operator: Format</a:t>
            </a:r>
          </a:p>
        </p:txBody>
      </p:sp>
      <p:sp>
        <p:nvSpPr>
          <p:cNvPr id="33" name="TextBox 32"/>
          <p:cNvSpPr txBox="1"/>
          <p:nvPr/>
        </p:nvSpPr>
        <p:spPr>
          <a:xfrm>
            <a:off x="4087210" y="4162519"/>
            <a:ext cx="2592954" cy="369332"/>
          </a:xfrm>
          <a:prstGeom prst="rect">
            <a:avLst/>
          </a:prstGeom>
          <a:ln/>
        </p:spPr>
        <p:style>
          <a:lnRef idx="2">
            <a:schemeClr val="accent5"/>
          </a:lnRef>
          <a:fillRef idx="1">
            <a:schemeClr val="lt1"/>
          </a:fillRef>
          <a:effectRef idx="0">
            <a:schemeClr val="accent5"/>
          </a:effectRef>
          <a:fontRef idx="minor">
            <a:schemeClr val="dk1"/>
          </a:fontRef>
        </p:style>
        <p:txBody>
          <a:bodyPr wrap="none" rtlCol="0">
            <a:spAutoFit/>
          </a:bodyPr>
          <a:lstStyle/>
          <a:p>
            <a:r>
              <a:rPr lang="en-US" dirty="0"/>
              <a:t>Left: </a:t>
            </a:r>
            <a:r>
              <a:rPr lang="en-US" dirty="0" err="1"/>
              <a:t>StringConstantAst</a:t>
            </a:r>
            <a:endParaRPr lang="en-US" dirty="0"/>
          </a:p>
        </p:txBody>
      </p:sp>
      <p:sp>
        <p:nvSpPr>
          <p:cNvPr id="34" name="TextBox 33"/>
          <p:cNvSpPr txBox="1"/>
          <p:nvPr/>
        </p:nvSpPr>
        <p:spPr>
          <a:xfrm>
            <a:off x="8984392" y="4162519"/>
            <a:ext cx="2449004" cy="369332"/>
          </a:xfrm>
          <a:prstGeom prst="rect">
            <a:avLst/>
          </a:prstGeom>
          <a:ln/>
        </p:spPr>
        <p:style>
          <a:lnRef idx="2">
            <a:schemeClr val="accent5"/>
          </a:lnRef>
          <a:fillRef idx="1">
            <a:schemeClr val="lt1"/>
          </a:fillRef>
          <a:effectRef idx="0">
            <a:schemeClr val="accent5"/>
          </a:effectRef>
          <a:fontRef idx="minor">
            <a:schemeClr val="dk1"/>
          </a:fontRef>
        </p:style>
        <p:txBody>
          <a:bodyPr wrap="none" rtlCol="0">
            <a:spAutoFit/>
          </a:bodyPr>
          <a:lstStyle/>
          <a:p>
            <a:r>
              <a:rPr lang="en-US" dirty="0"/>
              <a:t>Right: </a:t>
            </a:r>
            <a:r>
              <a:rPr lang="en-US" dirty="0" err="1"/>
              <a:t>ArrayLiteralAst</a:t>
            </a:r>
            <a:endParaRPr lang="en-US" dirty="0"/>
          </a:p>
        </p:txBody>
      </p:sp>
      <p:sp>
        <p:nvSpPr>
          <p:cNvPr id="35" name="TextBox 34"/>
          <p:cNvSpPr txBox="1"/>
          <p:nvPr/>
        </p:nvSpPr>
        <p:spPr>
          <a:xfrm>
            <a:off x="4834470" y="4767610"/>
            <a:ext cx="3506409" cy="369332"/>
          </a:xfrm>
          <a:prstGeom prst="rect">
            <a:avLst/>
          </a:prstGeom>
          <a:ln/>
        </p:spPr>
        <p:style>
          <a:lnRef idx="2">
            <a:schemeClr val="accent5"/>
          </a:lnRef>
          <a:fillRef idx="1">
            <a:schemeClr val="lt1"/>
          </a:fillRef>
          <a:effectRef idx="0">
            <a:schemeClr val="accent5"/>
          </a:effectRef>
          <a:fontRef idx="minor">
            <a:schemeClr val="dk1"/>
          </a:fontRef>
        </p:style>
        <p:txBody>
          <a:bodyPr wrap="none" rtlCol="0">
            <a:spAutoFit/>
          </a:bodyPr>
          <a:lstStyle/>
          <a:p>
            <a:r>
              <a:rPr lang="en-US" dirty="0"/>
              <a:t>0: </a:t>
            </a:r>
            <a:r>
              <a:rPr lang="en-US" dirty="0" err="1"/>
              <a:t>StringConstantExpressionAst</a:t>
            </a:r>
            <a:endParaRPr lang="en-US" dirty="0"/>
          </a:p>
        </p:txBody>
      </p:sp>
      <p:sp>
        <p:nvSpPr>
          <p:cNvPr id="36" name="TextBox 35"/>
          <p:cNvSpPr txBox="1"/>
          <p:nvPr/>
        </p:nvSpPr>
        <p:spPr>
          <a:xfrm>
            <a:off x="8455689" y="4752704"/>
            <a:ext cx="3506409" cy="369332"/>
          </a:xfrm>
          <a:prstGeom prst="rect">
            <a:avLst/>
          </a:prstGeom>
          <a:ln/>
        </p:spPr>
        <p:style>
          <a:lnRef idx="2">
            <a:schemeClr val="accent5"/>
          </a:lnRef>
          <a:fillRef idx="1">
            <a:schemeClr val="lt1"/>
          </a:fillRef>
          <a:effectRef idx="0">
            <a:schemeClr val="accent5"/>
          </a:effectRef>
          <a:fontRef idx="minor">
            <a:schemeClr val="dk1"/>
          </a:fontRef>
        </p:style>
        <p:txBody>
          <a:bodyPr wrap="none" rtlCol="0">
            <a:spAutoFit/>
          </a:bodyPr>
          <a:lstStyle/>
          <a:p>
            <a:r>
              <a:rPr lang="en-US" dirty="0"/>
              <a:t>1: </a:t>
            </a:r>
            <a:r>
              <a:rPr lang="en-US" dirty="0" err="1"/>
              <a:t>StringConstantExpressionAst</a:t>
            </a:r>
            <a:endParaRPr lang="en-US" dirty="0"/>
          </a:p>
        </p:txBody>
      </p:sp>
      <p:cxnSp>
        <p:nvCxnSpPr>
          <p:cNvPr id="38" name="Straight Arrow Connector 37"/>
          <p:cNvCxnSpPr>
            <a:stCxn id="3" idx="2"/>
            <a:endCxn id="10" idx="0"/>
          </p:cNvCxnSpPr>
          <p:nvPr/>
        </p:nvCxnSpPr>
        <p:spPr>
          <a:xfrm flipH="1">
            <a:off x="4685346" y="457271"/>
            <a:ext cx="1472421" cy="126733"/>
          </a:xfrm>
          <a:prstGeom prst="straightConnector1">
            <a:avLst/>
          </a:prstGeom>
          <a:ln>
            <a:tailEnd type="triangle"/>
          </a:ln>
        </p:spPr>
        <p:style>
          <a:lnRef idx="2">
            <a:schemeClr val="accent5"/>
          </a:lnRef>
          <a:fillRef idx="1">
            <a:schemeClr val="lt1"/>
          </a:fillRef>
          <a:effectRef idx="0">
            <a:schemeClr val="accent5"/>
          </a:effectRef>
          <a:fontRef idx="minor">
            <a:schemeClr val="dk1"/>
          </a:fontRef>
        </p:style>
      </p:cxnSp>
      <p:cxnSp>
        <p:nvCxnSpPr>
          <p:cNvPr id="40" name="Straight Arrow Connector 39"/>
          <p:cNvCxnSpPr>
            <a:stCxn id="3" idx="2"/>
            <a:endCxn id="12" idx="0"/>
          </p:cNvCxnSpPr>
          <p:nvPr/>
        </p:nvCxnSpPr>
        <p:spPr>
          <a:xfrm>
            <a:off x="6157768" y="457272"/>
            <a:ext cx="1335245" cy="123577"/>
          </a:xfrm>
          <a:prstGeom prst="straightConnector1">
            <a:avLst/>
          </a:prstGeom>
          <a:ln>
            <a:tailEnd type="triangle"/>
          </a:ln>
        </p:spPr>
        <p:style>
          <a:lnRef idx="2">
            <a:schemeClr val="accent5"/>
          </a:lnRef>
          <a:fillRef idx="1">
            <a:schemeClr val="lt1"/>
          </a:fillRef>
          <a:effectRef idx="0">
            <a:schemeClr val="accent5"/>
          </a:effectRef>
          <a:fontRef idx="minor">
            <a:schemeClr val="dk1"/>
          </a:fontRef>
        </p:style>
      </p:cxnSp>
      <p:cxnSp>
        <p:nvCxnSpPr>
          <p:cNvPr id="44" name="Straight Arrow Connector 43"/>
          <p:cNvCxnSpPr>
            <a:stCxn id="13" idx="2"/>
            <a:endCxn id="16" idx="0"/>
          </p:cNvCxnSpPr>
          <p:nvPr/>
        </p:nvCxnSpPr>
        <p:spPr>
          <a:xfrm flipH="1">
            <a:off x="7493011" y="1422507"/>
            <a:ext cx="1" cy="113797"/>
          </a:xfrm>
          <a:prstGeom prst="straightConnector1">
            <a:avLst/>
          </a:prstGeom>
          <a:ln>
            <a:tailEnd type="triangle"/>
          </a:ln>
        </p:spPr>
        <p:style>
          <a:lnRef idx="2">
            <a:schemeClr val="accent5"/>
          </a:lnRef>
          <a:fillRef idx="1">
            <a:schemeClr val="lt1"/>
          </a:fillRef>
          <a:effectRef idx="0">
            <a:schemeClr val="accent5"/>
          </a:effectRef>
          <a:fontRef idx="minor">
            <a:schemeClr val="dk1"/>
          </a:fontRef>
        </p:style>
      </p:cxnSp>
      <p:cxnSp>
        <p:nvCxnSpPr>
          <p:cNvPr id="46" name="Straight Arrow Connector 45"/>
          <p:cNvCxnSpPr>
            <a:stCxn id="12" idx="2"/>
            <a:endCxn id="13" idx="0"/>
          </p:cNvCxnSpPr>
          <p:nvPr/>
        </p:nvCxnSpPr>
        <p:spPr>
          <a:xfrm>
            <a:off x="7493012" y="950127"/>
            <a:ext cx="0" cy="103099"/>
          </a:xfrm>
          <a:prstGeom prst="straightConnector1">
            <a:avLst/>
          </a:prstGeom>
          <a:ln>
            <a:tailEnd type="triangle"/>
          </a:ln>
        </p:spPr>
        <p:style>
          <a:lnRef idx="2">
            <a:schemeClr val="accent5"/>
          </a:lnRef>
          <a:fillRef idx="1">
            <a:schemeClr val="lt1"/>
          </a:fillRef>
          <a:effectRef idx="0">
            <a:schemeClr val="accent5"/>
          </a:effectRef>
          <a:fontRef idx="minor">
            <a:schemeClr val="dk1"/>
          </a:fontRef>
        </p:style>
      </p:cxnSp>
      <p:cxnSp>
        <p:nvCxnSpPr>
          <p:cNvPr id="48" name="Straight Arrow Connector 47"/>
          <p:cNvCxnSpPr>
            <a:stCxn id="16" idx="2"/>
            <a:endCxn id="19" idx="0"/>
          </p:cNvCxnSpPr>
          <p:nvPr/>
        </p:nvCxnSpPr>
        <p:spPr>
          <a:xfrm>
            <a:off x="7493013" y="1905582"/>
            <a:ext cx="3238" cy="103592"/>
          </a:xfrm>
          <a:prstGeom prst="straightConnector1">
            <a:avLst/>
          </a:prstGeom>
          <a:ln>
            <a:tailEnd type="triangle"/>
          </a:ln>
        </p:spPr>
        <p:style>
          <a:lnRef idx="2">
            <a:schemeClr val="accent5"/>
          </a:lnRef>
          <a:fillRef idx="1">
            <a:schemeClr val="lt1"/>
          </a:fillRef>
          <a:effectRef idx="0">
            <a:schemeClr val="accent5"/>
          </a:effectRef>
          <a:fontRef idx="minor">
            <a:schemeClr val="dk1"/>
          </a:fontRef>
        </p:style>
      </p:cxnSp>
      <p:cxnSp>
        <p:nvCxnSpPr>
          <p:cNvPr id="50" name="Straight Arrow Connector 49"/>
          <p:cNvCxnSpPr>
            <a:stCxn id="19" idx="2"/>
            <a:endCxn id="20" idx="0"/>
          </p:cNvCxnSpPr>
          <p:nvPr/>
        </p:nvCxnSpPr>
        <p:spPr>
          <a:xfrm flipH="1">
            <a:off x="2588975" y="2378452"/>
            <a:ext cx="4907275" cy="160906"/>
          </a:xfrm>
          <a:prstGeom prst="straightConnector1">
            <a:avLst/>
          </a:prstGeom>
          <a:ln>
            <a:tailEnd type="triangle"/>
          </a:ln>
        </p:spPr>
        <p:style>
          <a:lnRef idx="2">
            <a:schemeClr val="accent5"/>
          </a:lnRef>
          <a:fillRef idx="1">
            <a:schemeClr val="lt1"/>
          </a:fillRef>
          <a:effectRef idx="0">
            <a:schemeClr val="accent5"/>
          </a:effectRef>
          <a:fontRef idx="minor">
            <a:schemeClr val="dk1"/>
          </a:fontRef>
        </p:style>
      </p:cxnSp>
      <p:cxnSp>
        <p:nvCxnSpPr>
          <p:cNvPr id="52" name="Straight Arrow Connector 51"/>
          <p:cNvCxnSpPr>
            <a:stCxn id="19" idx="2"/>
            <a:endCxn id="22" idx="0"/>
          </p:cNvCxnSpPr>
          <p:nvPr/>
        </p:nvCxnSpPr>
        <p:spPr>
          <a:xfrm flipH="1">
            <a:off x="5430242" y="2378452"/>
            <a:ext cx="2066007" cy="167735"/>
          </a:xfrm>
          <a:prstGeom prst="straightConnector1">
            <a:avLst/>
          </a:prstGeom>
          <a:ln>
            <a:tailEnd type="triangle"/>
          </a:ln>
        </p:spPr>
        <p:style>
          <a:lnRef idx="2">
            <a:schemeClr val="accent5"/>
          </a:lnRef>
          <a:fillRef idx="1">
            <a:schemeClr val="lt1"/>
          </a:fillRef>
          <a:effectRef idx="0">
            <a:schemeClr val="accent5"/>
          </a:effectRef>
          <a:fontRef idx="minor">
            <a:schemeClr val="dk1"/>
          </a:fontRef>
        </p:style>
      </p:cxnSp>
      <p:cxnSp>
        <p:nvCxnSpPr>
          <p:cNvPr id="54" name="Straight Arrow Connector 53"/>
          <p:cNvCxnSpPr>
            <a:stCxn id="19" idx="2"/>
            <a:endCxn id="24" idx="0"/>
          </p:cNvCxnSpPr>
          <p:nvPr/>
        </p:nvCxnSpPr>
        <p:spPr>
          <a:xfrm>
            <a:off x="7496251" y="2378452"/>
            <a:ext cx="292184" cy="167735"/>
          </a:xfrm>
          <a:prstGeom prst="straightConnector1">
            <a:avLst/>
          </a:prstGeom>
          <a:ln>
            <a:tailEnd type="triangle"/>
          </a:ln>
        </p:spPr>
        <p:style>
          <a:lnRef idx="2">
            <a:schemeClr val="accent5"/>
          </a:lnRef>
          <a:fillRef idx="1">
            <a:schemeClr val="lt1"/>
          </a:fillRef>
          <a:effectRef idx="0">
            <a:schemeClr val="accent5"/>
          </a:effectRef>
          <a:fontRef idx="minor">
            <a:schemeClr val="dk1"/>
          </a:fontRef>
        </p:style>
      </p:cxnSp>
      <p:cxnSp>
        <p:nvCxnSpPr>
          <p:cNvPr id="56" name="Straight Arrow Connector 55"/>
          <p:cNvCxnSpPr>
            <a:stCxn id="24" idx="2"/>
            <a:endCxn id="31" idx="0"/>
          </p:cNvCxnSpPr>
          <p:nvPr/>
        </p:nvCxnSpPr>
        <p:spPr>
          <a:xfrm>
            <a:off x="7788434" y="2915468"/>
            <a:ext cx="0" cy="137817"/>
          </a:xfrm>
          <a:prstGeom prst="straightConnector1">
            <a:avLst/>
          </a:prstGeom>
          <a:ln>
            <a:tailEnd type="triangle"/>
          </a:ln>
        </p:spPr>
        <p:style>
          <a:lnRef idx="2">
            <a:schemeClr val="accent5"/>
          </a:lnRef>
          <a:fillRef idx="1">
            <a:schemeClr val="lt1"/>
          </a:fillRef>
          <a:effectRef idx="0">
            <a:schemeClr val="accent5"/>
          </a:effectRef>
          <a:fontRef idx="minor">
            <a:schemeClr val="dk1"/>
          </a:fontRef>
        </p:style>
      </p:cxnSp>
      <p:cxnSp>
        <p:nvCxnSpPr>
          <p:cNvPr id="58" name="Straight Arrow Connector 57"/>
          <p:cNvCxnSpPr>
            <a:stCxn id="31" idx="2"/>
            <a:endCxn id="25" idx="0"/>
          </p:cNvCxnSpPr>
          <p:nvPr/>
        </p:nvCxnSpPr>
        <p:spPr>
          <a:xfrm>
            <a:off x="7788434" y="3422565"/>
            <a:ext cx="0" cy="142027"/>
          </a:xfrm>
          <a:prstGeom prst="straightConnector1">
            <a:avLst/>
          </a:prstGeom>
          <a:ln>
            <a:tailEnd type="triangle"/>
          </a:ln>
        </p:spPr>
        <p:style>
          <a:lnRef idx="2">
            <a:schemeClr val="accent5"/>
          </a:lnRef>
          <a:fillRef idx="1">
            <a:schemeClr val="lt1"/>
          </a:fillRef>
          <a:effectRef idx="0">
            <a:schemeClr val="accent5"/>
          </a:effectRef>
          <a:fontRef idx="minor">
            <a:schemeClr val="dk1"/>
          </a:fontRef>
        </p:style>
      </p:cxnSp>
      <p:cxnSp>
        <p:nvCxnSpPr>
          <p:cNvPr id="60" name="Straight Arrow Connector 59"/>
          <p:cNvCxnSpPr>
            <a:stCxn id="25" idx="2"/>
            <a:endCxn id="26" idx="0"/>
          </p:cNvCxnSpPr>
          <p:nvPr/>
        </p:nvCxnSpPr>
        <p:spPr>
          <a:xfrm>
            <a:off x="7788434" y="3933872"/>
            <a:ext cx="0" cy="228648"/>
          </a:xfrm>
          <a:prstGeom prst="straightConnector1">
            <a:avLst/>
          </a:prstGeom>
          <a:ln>
            <a:tailEnd type="triangle"/>
          </a:ln>
        </p:spPr>
        <p:style>
          <a:lnRef idx="2">
            <a:schemeClr val="accent5"/>
          </a:lnRef>
          <a:fillRef idx="1">
            <a:schemeClr val="lt1"/>
          </a:fillRef>
          <a:effectRef idx="0">
            <a:schemeClr val="accent5"/>
          </a:effectRef>
          <a:fontRef idx="minor">
            <a:schemeClr val="dk1"/>
          </a:fontRef>
        </p:style>
      </p:cxnSp>
      <p:cxnSp>
        <p:nvCxnSpPr>
          <p:cNvPr id="62" name="Straight Arrow Connector 61"/>
          <p:cNvCxnSpPr>
            <a:stCxn id="25" idx="2"/>
            <a:endCxn id="33" idx="0"/>
          </p:cNvCxnSpPr>
          <p:nvPr/>
        </p:nvCxnSpPr>
        <p:spPr>
          <a:xfrm flipH="1">
            <a:off x="5256147" y="3933872"/>
            <a:ext cx="2532287" cy="228648"/>
          </a:xfrm>
          <a:prstGeom prst="straightConnector1">
            <a:avLst/>
          </a:prstGeom>
          <a:ln>
            <a:tailEnd type="triangle"/>
          </a:ln>
        </p:spPr>
        <p:style>
          <a:lnRef idx="2">
            <a:schemeClr val="accent5"/>
          </a:lnRef>
          <a:fillRef idx="1">
            <a:schemeClr val="lt1"/>
          </a:fillRef>
          <a:effectRef idx="0">
            <a:schemeClr val="accent5"/>
          </a:effectRef>
          <a:fontRef idx="minor">
            <a:schemeClr val="dk1"/>
          </a:fontRef>
        </p:style>
      </p:cxnSp>
      <p:cxnSp>
        <p:nvCxnSpPr>
          <p:cNvPr id="64" name="Straight Arrow Connector 63"/>
          <p:cNvCxnSpPr>
            <a:stCxn id="25" idx="2"/>
            <a:endCxn id="34" idx="0"/>
          </p:cNvCxnSpPr>
          <p:nvPr/>
        </p:nvCxnSpPr>
        <p:spPr>
          <a:xfrm>
            <a:off x="7788434" y="3933872"/>
            <a:ext cx="2275523" cy="228648"/>
          </a:xfrm>
          <a:prstGeom prst="straightConnector1">
            <a:avLst/>
          </a:prstGeom>
          <a:ln>
            <a:tailEnd type="triangle"/>
          </a:ln>
        </p:spPr>
        <p:style>
          <a:lnRef idx="2">
            <a:schemeClr val="accent5"/>
          </a:lnRef>
          <a:fillRef idx="1">
            <a:schemeClr val="lt1"/>
          </a:fillRef>
          <a:effectRef idx="0">
            <a:schemeClr val="accent5"/>
          </a:effectRef>
          <a:fontRef idx="minor">
            <a:schemeClr val="dk1"/>
          </a:fontRef>
        </p:style>
      </p:cxnSp>
      <p:cxnSp>
        <p:nvCxnSpPr>
          <p:cNvPr id="66" name="Straight Arrow Connector 65"/>
          <p:cNvCxnSpPr>
            <a:stCxn id="34" idx="2"/>
            <a:endCxn id="35" idx="0"/>
          </p:cNvCxnSpPr>
          <p:nvPr/>
        </p:nvCxnSpPr>
        <p:spPr>
          <a:xfrm flipH="1">
            <a:off x="7386537" y="4531799"/>
            <a:ext cx="2677421" cy="192454"/>
          </a:xfrm>
          <a:prstGeom prst="straightConnector1">
            <a:avLst/>
          </a:prstGeom>
          <a:ln>
            <a:tailEnd type="triangle"/>
          </a:ln>
        </p:spPr>
        <p:style>
          <a:lnRef idx="2">
            <a:schemeClr val="accent5"/>
          </a:lnRef>
          <a:fillRef idx="1">
            <a:schemeClr val="lt1"/>
          </a:fillRef>
          <a:effectRef idx="0">
            <a:schemeClr val="accent5"/>
          </a:effectRef>
          <a:fontRef idx="minor">
            <a:schemeClr val="dk1"/>
          </a:fontRef>
        </p:style>
      </p:cxnSp>
      <p:cxnSp>
        <p:nvCxnSpPr>
          <p:cNvPr id="68" name="Straight Arrow Connector 67"/>
          <p:cNvCxnSpPr>
            <a:stCxn id="34" idx="2"/>
            <a:endCxn id="36" idx="0"/>
          </p:cNvCxnSpPr>
          <p:nvPr/>
        </p:nvCxnSpPr>
        <p:spPr>
          <a:xfrm>
            <a:off x="10063958" y="4531798"/>
            <a:ext cx="535748" cy="192461"/>
          </a:xfrm>
          <a:prstGeom prst="straightConnector1">
            <a:avLst/>
          </a:prstGeom>
          <a:ln>
            <a:tailEnd type="triangle"/>
          </a:ln>
        </p:spPr>
        <p:style>
          <a:lnRef idx="2">
            <a:schemeClr val="accent5"/>
          </a:lnRef>
          <a:fillRef idx="1">
            <a:schemeClr val="lt1"/>
          </a:fillRef>
          <a:effectRef idx="0">
            <a:schemeClr val="accent5"/>
          </a:effectRef>
          <a:fontRef idx="minor">
            <a:schemeClr val="dk1"/>
          </a:fontRef>
        </p:style>
      </p:cxnSp>
      <p:cxnSp>
        <p:nvCxnSpPr>
          <p:cNvPr id="104" name="Straight Arrow Connector 103"/>
          <p:cNvCxnSpPr/>
          <p:nvPr/>
        </p:nvCxnSpPr>
        <p:spPr>
          <a:xfrm flipV="1">
            <a:off x="4732028" y="5734306"/>
            <a:ext cx="0" cy="274775"/>
          </a:xfrm>
          <a:prstGeom prst="straightConnector1">
            <a:avLst/>
          </a:prstGeom>
          <a:ln>
            <a:solidFill>
              <a:srgbClr val="FF5050"/>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Straight Arrow Connector 104"/>
          <p:cNvCxnSpPr/>
          <p:nvPr/>
        </p:nvCxnSpPr>
        <p:spPr>
          <a:xfrm flipH="1" flipV="1">
            <a:off x="5711715" y="5702799"/>
            <a:ext cx="3616" cy="733645"/>
          </a:xfrm>
          <a:prstGeom prst="straightConnector1">
            <a:avLst/>
          </a:prstGeom>
          <a:ln>
            <a:solidFill>
              <a:srgbClr val="FF5050"/>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p:cNvCxnSpPr/>
          <p:nvPr/>
        </p:nvCxnSpPr>
        <p:spPr>
          <a:xfrm flipV="1">
            <a:off x="7135216" y="5706917"/>
            <a:ext cx="0" cy="274775"/>
          </a:xfrm>
          <a:prstGeom prst="straightConnector1">
            <a:avLst/>
          </a:prstGeom>
          <a:ln>
            <a:solidFill>
              <a:srgbClr val="FF5050"/>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p:cNvCxnSpPr/>
          <p:nvPr/>
        </p:nvCxnSpPr>
        <p:spPr>
          <a:xfrm flipH="1" flipV="1">
            <a:off x="8730874" y="5702799"/>
            <a:ext cx="3616" cy="733645"/>
          </a:xfrm>
          <a:prstGeom prst="straightConnector1">
            <a:avLst/>
          </a:prstGeom>
          <a:ln>
            <a:solidFill>
              <a:srgbClr val="FF5050"/>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Straight Arrow Connector 107"/>
          <p:cNvCxnSpPr/>
          <p:nvPr/>
        </p:nvCxnSpPr>
        <p:spPr>
          <a:xfrm flipH="1" flipV="1">
            <a:off x="10599706" y="5702799"/>
            <a:ext cx="3616" cy="733645"/>
          </a:xfrm>
          <a:prstGeom prst="straightConnector1">
            <a:avLst/>
          </a:prstGeom>
          <a:ln>
            <a:solidFill>
              <a:srgbClr val="FF5050"/>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Straight Arrow Connector 108"/>
          <p:cNvCxnSpPr/>
          <p:nvPr/>
        </p:nvCxnSpPr>
        <p:spPr>
          <a:xfrm flipV="1">
            <a:off x="11138377" y="5734306"/>
            <a:ext cx="0" cy="274775"/>
          </a:xfrm>
          <a:prstGeom prst="straightConnector1">
            <a:avLst/>
          </a:prstGeom>
          <a:ln>
            <a:solidFill>
              <a:srgbClr val="FF5050"/>
            </a:solidFill>
            <a:tailEnd type="triangle"/>
          </a:ln>
        </p:spPr>
        <p:style>
          <a:lnRef idx="1">
            <a:schemeClr val="accent1"/>
          </a:lnRef>
          <a:fillRef idx="0">
            <a:schemeClr val="accent1"/>
          </a:fillRef>
          <a:effectRef idx="0">
            <a:schemeClr val="accent1"/>
          </a:effectRef>
          <a:fontRef idx="minor">
            <a:schemeClr val="tx1"/>
          </a:fontRef>
        </p:style>
      </p:cxnSp>
      <p:sp>
        <p:nvSpPr>
          <p:cNvPr id="110" name="TextBox 109"/>
          <p:cNvSpPr txBox="1"/>
          <p:nvPr/>
        </p:nvSpPr>
        <p:spPr>
          <a:xfrm>
            <a:off x="10742991" y="5977573"/>
            <a:ext cx="925190" cy="369332"/>
          </a:xfrm>
          <a:prstGeom prst="rect">
            <a:avLst/>
          </a:prstGeom>
          <a:noFill/>
        </p:spPr>
        <p:txBody>
          <a:bodyPr wrap="none" rtlCol="0">
            <a:spAutoFit/>
          </a:bodyPr>
          <a:lstStyle/>
          <a:p>
            <a:r>
              <a:rPr lang="en-US" dirty="0" err="1">
                <a:solidFill>
                  <a:schemeClr val="tx2">
                    <a:lumMod val="25000"/>
                  </a:schemeClr>
                </a:solidFill>
              </a:rPr>
              <a:t>RParen</a:t>
            </a:r>
            <a:endParaRPr lang="en-US" dirty="0">
              <a:solidFill>
                <a:schemeClr val="tx2">
                  <a:lumMod val="25000"/>
                </a:schemeClr>
              </a:solidFill>
            </a:endParaRPr>
          </a:p>
        </p:txBody>
      </p:sp>
      <p:cxnSp>
        <p:nvCxnSpPr>
          <p:cNvPr id="111" name="Straight Arrow Connector 110"/>
          <p:cNvCxnSpPr/>
          <p:nvPr/>
        </p:nvCxnSpPr>
        <p:spPr>
          <a:xfrm flipV="1">
            <a:off x="9799255" y="5734306"/>
            <a:ext cx="0" cy="274775"/>
          </a:xfrm>
          <a:prstGeom prst="straightConnector1">
            <a:avLst/>
          </a:prstGeom>
          <a:ln>
            <a:solidFill>
              <a:srgbClr val="FF5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483214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26" name="Picture 2" descr="http://jwilson.coe.uga.edu/EMAT6680/Adcock/Adcock6690/RLAInstructUnit1/RLATrigLesson6_files/image010.gif"/>
          <p:cNvPicPr>
            <a:picLocks noGrp="1" noChangeAspect="1" noChangeArrowheads="1"/>
          </p:cNvPicPr>
          <p:nvPr>
            <p:ph idx="4294967295"/>
          </p:nvPr>
        </p:nvPicPr>
        <p:blipFill>
          <a:blip r:embed="rId3">
            <a:extLst>
              <a:ext uri="{28A0092B-C50C-407E-A947-70E740481C1C}">
                <a14:useLocalDpi xmlns:a14="http://schemas.microsoft.com/office/drawing/2010/main" val="0"/>
              </a:ext>
            </a:extLst>
          </a:blip>
          <a:srcRect/>
          <a:stretch>
            <a:fillRect/>
          </a:stretch>
        </p:blipFill>
        <p:spPr bwMode="auto">
          <a:xfrm>
            <a:off x="283975" y="1444282"/>
            <a:ext cx="6083300" cy="4876800"/>
          </a:xfrm>
          <a:prstGeom prst="rect">
            <a:avLst/>
          </a:prstGeom>
          <a:solidFill>
            <a:schemeClr val="tx1"/>
          </a:solidFill>
        </p:spPr>
      </p:pic>
      <p:pic>
        <p:nvPicPr>
          <p:cNvPr id="1028" name="Picture 4" descr="http://www.leeholmes.com/blog/wp-content/uploads/2016/10/similarity.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62121" y="3203231"/>
            <a:ext cx="4876800" cy="1358901"/>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p:cNvSpPr txBox="1">
            <a:spLocks/>
          </p:cNvSpPr>
          <p:nvPr/>
        </p:nvSpPr>
        <p:spPr>
          <a:xfrm>
            <a:off x="1449745" y="337039"/>
            <a:ext cx="9292510" cy="726831"/>
          </a:xfrm>
          <a:prstGeom prst="rect">
            <a:avLst/>
          </a:prstGeom>
          <a:solidFill>
            <a:schemeClr val="bg1">
              <a:alpha val="40000"/>
            </a:schemeClr>
          </a:solidFill>
        </p:spPr>
        <p:txBody>
          <a:bodyPr vert="horz" lIns="91440" tIns="45720" rIns="91440" bIns="45720" rtlCol="0" anchor="ctr">
            <a:normAutofit fontScale="97500"/>
          </a:bodyPr>
          <a:lst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a:lstStyle>
          <a:p>
            <a:r>
              <a:rPr lang="en-US" dirty="0"/>
              <a:t>Cosine SImilarity</a:t>
            </a:r>
          </a:p>
        </p:txBody>
      </p:sp>
    </p:spTree>
    <p:extLst>
      <p:ext uri="{BB962C8B-B14F-4D97-AF65-F5344CB8AC3E}">
        <p14:creationId xmlns:p14="http://schemas.microsoft.com/office/powerpoint/2010/main" val="155917999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07879" y="1935921"/>
            <a:ext cx="12006703" cy="3519657"/>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p:txBody>
          <a:bodyPr/>
          <a:lstStyle/>
          <a:p>
            <a:r>
              <a:rPr lang="en-US" dirty="0"/>
              <a:t>Logistic Regression</a:t>
            </a:r>
          </a:p>
        </p:txBody>
      </p:sp>
      <p:pic>
        <p:nvPicPr>
          <p:cNvPr id="8194" name="Picture 2" descr="Linear regression.sv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5158" y="2239405"/>
            <a:ext cx="4171359" cy="2752335"/>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https://upload.wikimedia.org/wikipedia/commons/thumb/8/88/Logistic-curve.svg/600px-Logistic-curve.svg.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6087" y="2342801"/>
            <a:ext cx="4165172" cy="277678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4138326" y="2906006"/>
            <a:ext cx="869149" cy="1323119"/>
          </a:xfrm>
          <a:prstGeom prst="rect">
            <a:avLst/>
          </a:prstGeom>
          <a:noFill/>
        </p:spPr>
        <p:txBody>
          <a:bodyPr wrap="none" rtlCol="0">
            <a:spAutoFit/>
          </a:bodyPr>
          <a:lstStyle/>
          <a:p>
            <a:r>
              <a:rPr lang="en-US" sz="7998" dirty="0"/>
              <a:t>+</a:t>
            </a:r>
          </a:p>
        </p:txBody>
      </p:sp>
      <p:sp>
        <p:nvSpPr>
          <p:cNvPr id="8" name="TextBox 7"/>
          <p:cNvSpPr txBox="1"/>
          <p:nvPr/>
        </p:nvSpPr>
        <p:spPr>
          <a:xfrm>
            <a:off x="8710967" y="2906006"/>
            <a:ext cx="869149" cy="1323119"/>
          </a:xfrm>
          <a:prstGeom prst="rect">
            <a:avLst/>
          </a:prstGeom>
          <a:noFill/>
        </p:spPr>
        <p:txBody>
          <a:bodyPr wrap="none" rtlCol="0">
            <a:spAutoFit/>
          </a:bodyPr>
          <a:lstStyle/>
          <a:p>
            <a:r>
              <a:rPr lang="en-US" sz="7998" dirty="0"/>
              <a:t>=</a:t>
            </a:r>
          </a:p>
        </p:txBody>
      </p:sp>
      <p:sp>
        <p:nvSpPr>
          <p:cNvPr id="6" name="Heart 5"/>
          <p:cNvSpPr/>
          <p:nvPr/>
        </p:nvSpPr>
        <p:spPr>
          <a:xfrm>
            <a:off x="9612326" y="2598640"/>
            <a:ext cx="2161706" cy="2033864"/>
          </a:xfrm>
          <a:prstGeom prst="heart">
            <a:avLst/>
          </a:prstGeom>
          <a:solidFill>
            <a:srgbClr val="FF0000"/>
          </a:solid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293791" y="5586001"/>
            <a:ext cx="11820791" cy="531737"/>
          </a:xfrm>
          <a:prstGeom prst="rect">
            <a:avLst/>
          </a:prstGeom>
          <a:noFill/>
        </p:spPr>
        <p:txBody>
          <a:bodyPr wrap="none" rtlCol="0">
            <a:spAutoFit/>
          </a:bodyPr>
          <a:lstStyle/>
          <a:p>
            <a:r>
              <a:rPr lang="en-US" sz="2800" dirty="0">
                <a:solidFill>
                  <a:srgbClr val="FF7C80"/>
                </a:solidFill>
                <a:latin typeface="Comic Sans MS" panose="030F0702030302020204" pitchFamily="66" charset="0"/>
              </a:rPr>
              <a:t>Linear Regression + Logit Function, Sitting in a Tree… M.A.T.H.I.N.G</a:t>
            </a:r>
          </a:p>
        </p:txBody>
      </p:sp>
      <p:sp>
        <p:nvSpPr>
          <p:cNvPr id="24" name="Rectangle 23"/>
          <p:cNvSpPr/>
          <p:nvPr/>
        </p:nvSpPr>
        <p:spPr>
          <a:xfrm>
            <a:off x="3697031" y="6430533"/>
            <a:ext cx="5513689" cy="369332"/>
          </a:xfrm>
          <a:prstGeom prst="rect">
            <a:avLst/>
          </a:prstGeom>
        </p:spPr>
        <p:txBody>
          <a:bodyPr wrap="none">
            <a:spAutoFit/>
          </a:bodyPr>
          <a:lstStyle/>
          <a:p>
            <a:r>
              <a:rPr lang="en-US" dirty="0"/>
              <a:t>https://en.wikipedia.org/wiki/Logistic_regression</a:t>
            </a:r>
          </a:p>
        </p:txBody>
      </p:sp>
    </p:spTree>
    <p:extLst>
      <p:ext uri="{BB962C8B-B14F-4D97-AF65-F5344CB8AC3E}">
        <p14:creationId xmlns:p14="http://schemas.microsoft.com/office/powerpoint/2010/main" val="103238415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95" y="335445"/>
            <a:ext cx="10353761" cy="548309"/>
          </a:xfrm>
        </p:spPr>
        <p:txBody>
          <a:bodyPr>
            <a:normAutofit fontScale="90000"/>
          </a:bodyPr>
          <a:lstStyle/>
          <a:p>
            <a:r>
              <a:rPr lang="en-US" dirty="0"/>
              <a:t>Reliable obfuscation detection</a:t>
            </a:r>
          </a:p>
        </p:txBody>
      </p:sp>
      <p:pic>
        <p:nvPicPr>
          <p:cNvPr id="5" name="Content Placeholder 4"/>
          <p:cNvPicPr>
            <a:picLocks noGrp="1" noChangeAspect="1"/>
          </p:cNvPicPr>
          <p:nvPr>
            <p:ph idx="1"/>
          </p:nvPr>
        </p:nvPicPr>
        <p:blipFill>
          <a:blip r:embed="rId3"/>
          <a:stretch>
            <a:fillRect/>
          </a:stretch>
        </p:blipFill>
        <p:spPr>
          <a:xfrm>
            <a:off x="1739532" y="1101586"/>
            <a:ext cx="8712937" cy="5487241"/>
          </a:xfrm>
          <a:prstGeom prst="rect">
            <a:avLst/>
          </a:prstGeom>
        </p:spPr>
      </p:pic>
    </p:spTree>
    <p:extLst>
      <p:ext uri="{BB962C8B-B14F-4D97-AF65-F5344CB8AC3E}">
        <p14:creationId xmlns:p14="http://schemas.microsoft.com/office/powerpoint/2010/main" val="327080456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stretch>
            <a:fillRect/>
          </a:stretch>
        </p:blipFill>
        <p:spPr>
          <a:xfrm>
            <a:off x="2858718" y="1306465"/>
            <a:ext cx="6474564" cy="5053480"/>
          </a:xfrm>
          <a:prstGeom prst="rect">
            <a:avLst/>
          </a:prstGeom>
        </p:spPr>
      </p:pic>
      <p:sp>
        <p:nvSpPr>
          <p:cNvPr id="9" name="TextBox 8"/>
          <p:cNvSpPr txBox="1"/>
          <p:nvPr/>
        </p:nvSpPr>
        <p:spPr>
          <a:xfrm>
            <a:off x="4322918" y="6602541"/>
            <a:ext cx="3546164" cy="246221"/>
          </a:xfrm>
          <a:prstGeom prst="rect">
            <a:avLst/>
          </a:prstGeom>
          <a:solidFill>
            <a:schemeClr val="bg1"/>
          </a:solidFill>
        </p:spPr>
        <p:txBody>
          <a:bodyPr wrap="none" rtlCol="0">
            <a:spAutoFit/>
          </a:bodyPr>
          <a:lstStyle/>
          <a:p>
            <a:r>
              <a:rPr lang="en-US" sz="1000" dirty="0"/>
              <a:t>https://channel9.msdn.com/Events/Ignite/2015/BRK2336</a:t>
            </a:r>
          </a:p>
        </p:txBody>
      </p:sp>
      <p:sp>
        <p:nvSpPr>
          <p:cNvPr id="6" name="Title 1"/>
          <p:cNvSpPr txBox="1">
            <a:spLocks/>
          </p:cNvSpPr>
          <p:nvPr/>
        </p:nvSpPr>
        <p:spPr>
          <a:xfrm>
            <a:off x="1045765" y="337039"/>
            <a:ext cx="10100471" cy="726831"/>
          </a:xfrm>
          <a:prstGeom prst="rect">
            <a:avLst/>
          </a:prstGeom>
          <a:solidFill>
            <a:schemeClr val="bg1">
              <a:alpha val="40000"/>
            </a:schemeClr>
          </a:solidFill>
        </p:spPr>
        <p:txBody>
          <a:bodyPr vert="horz" lIns="91440" tIns="45720" rIns="91440" bIns="45720" rtlCol="0" anchor="ctr">
            <a:normAutofit fontScale="82500" lnSpcReduction="10000"/>
          </a:bodyPr>
          <a:lst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a:lstStyle>
          <a:p>
            <a:r>
              <a:rPr lang="en-US" dirty="0"/>
              <a:t>Device Guard and Application Whitelisting</a:t>
            </a:r>
          </a:p>
        </p:txBody>
      </p:sp>
    </p:spTree>
    <p:extLst>
      <p:ext uri="{BB962C8B-B14F-4D97-AF65-F5344CB8AC3E}">
        <p14:creationId xmlns:p14="http://schemas.microsoft.com/office/powerpoint/2010/main" val="304381942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1773595" y="1425573"/>
            <a:ext cx="8644811" cy="5034009"/>
          </a:xfrm>
          <a:prstGeom prst="rect">
            <a:avLst/>
          </a:prstGeom>
        </p:spPr>
      </p:pic>
      <p:sp>
        <p:nvSpPr>
          <p:cNvPr id="5" name="Title 1"/>
          <p:cNvSpPr txBox="1">
            <a:spLocks/>
          </p:cNvSpPr>
          <p:nvPr/>
        </p:nvSpPr>
        <p:spPr>
          <a:xfrm>
            <a:off x="1449745" y="337039"/>
            <a:ext cx="9292510" cy="726831"/>
          </a:xfrm>
          <a:prstGeom prst="rect">
            <a:avLst/>
          </a:prstGeom>
          <a:solidFill>
            <a:schemeClr val="bg1">
              <a:alpha val="40000"/>
            </a:schemeClr>
          </a:solidFill>
        </p:spPr>
        <p:txBody>
          <a:bodyPr vert="horz" lIns="91440" tIns="45720" rIns="91440" bIns="45720" rtlCol="0" anchor="ctr">
            <a:normAutofit fontScale="97500"/>
          </a:bodyPr>
          <a:lst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a:lstStyle>
          <a:p>
            <a:r>
              <a:rPr lang="en-US" dirty="0"/>
              <a:t>PowerShell With Device Guard</a:t>
            </a:r>
          </a:p>
        </p:txBody>
      </p:sp>
    </p:spTree>
    <p:extLst>
      <p:ext uri="{BB962C8B-B14F-4D97-AF65-F5344CB8AC3E}">
        <p14:creationId xmlns:p14="http://schemas.microsoft.com/office/powerpoint/2010/main" val="4837827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77334" y="1886946"/>
            <a:ext cx="8596668" cy="2920962"/>
          </a:xfrm>
        </p:spPr>
        <p:txBody>
          <a:bodyPr>
            <a:normAutofit fontScale="92500" lnSpcReduction="20000"/>
          </a:bodyPr>
          <a:lstStyle/>
          <a:p>
            <a:r>
              <a:rPr lang="en-US" dirty="0"/>
              <a:t>Language elements that provide access to Win32 APIs</a:t>
            </a:r>
          </a:p>
          <a:p>
            <a:r>
              <a:rPr lang="en-US" dirty="0"/>
              <a:t>COM objects</a:t>
            </a:r>
          </a:p>
          <a:p>
            <a:r>
              <a:rPr lang="en-US" dirty="0"/>
              <a:t>.NET methods, property setters, types, and conversions</a:t>
            </a:r>
          </a:p>
          <a:p>
            <a:r>
              <a:rPr lang="en-US" dirty="0"/>
              <a:t>Add-Type</a:t>
            </a:r>
          </a:p>
          <a:p>
            <a:r>
              <a:rPr lang="en-US" dirty="0"/>
              <a:t>XAML-based workflows</a:t>
            </a:r>
          </a:p>
          <a:p>
            <a:r>
              <a:rPr lang="en-US" dirty="0"/>
              <a:t>PowerShell Classes (because they create .NET classes)</a:t>
            </a:r>
          </a:p>
          <a:p>
            <a:r>
              <a:rPr lang="en-US" dirty="0"/>
              <a:t>DSC configuration declarations</a:t>
            </a:r>
          </a:p>
          <a:p>
            <a:endParaRPr lang="en-US" dirty="0"/>
          </a:p>
        </p:txBody>
      </p:sp>
      <p:sp>
        <p:nvSpPr>
          <p:cNvPr id="4" name="Title 1"/>
          <p:cNvSpPr txBox="1">
            <a:spLocks/>
          </p:cNvSpPr>
          <p:nvPr/>
        </p:nvSpPr>
        <p:spPr>
          <a:xfrm>
            <a:off x="570580" y="5452509"/>
            <a:ext cx="11050840" cy="1320800"/>
          </a:xfrm>
          <a:prstGeom prst="rect">
            <a:avLst/>
          </a:prstGeom>
        </p:spPr>
        <p:txBody>
          <a:bodyPr vert="horz" lIns="91440" tIns="45720" rIns="91440" bIns="45720" rtlCol="0" anchor="t">
            <a:normAutofit fontScale="55000" lnSpcReduction="20000"/>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i="1" dirty="0">
                <a:solidFill>
                  <a:srgbClr val="D88476"/>
                </a:solidFill>
                <a:latin typeface="Calibri Light" panose="020F0302020204030204" pitchFamily="34" charset="0"/>
                <a:cs typeface="Calibri Light" panose="020F0302020204030204" pitchFamily="34" charset="0"/>
              </a:rPr>
              <a:t>Constrained Language removes the </a:t>
            </a:r>
            <a:r>
              <a:rPr lang="en-US" b="1" i="1" dirty="0">
                <a:solidFill>
                  <a:srgbClr val="D88476"/>
                </a:solidFill>
                <a:latin typeface="Calibri Light" panose="020F0302020204030204" pitchFamily="34" charset="0"/>
                <a:cs typeface="Calibri Light" panose="020F0302020204030204" pitchFamily="34" charset="0"/>
              </a:rPr>
              <a:t>language capabilities</a:t>
            </a:r>
            <a:r>
              <a:rPr lang="en-US" i="1" dirty="0">
                <a:solidFill>
                  <a:srgbClr val="D88476"/>
                </a:solidFill>
                <a:latin typeface="Calibri Light" panose="020F0302020204030204" pitchFamily="34" charset="0"/>
                <a:cs typeface="Calibri Light" panose="020F0302020204030204" pitchFamily="34" charset="0"/>
              </a:rPr>
              <a:t> that make PowerShell useful for attackers.</a:t>
            </a:r>
          </a:p>
          <a:p>
            <a:pPr algn="ctr"/>
            <a:r>
              <a:rPr lang="en-US" i="1" dirty="0">
                <a:solidFill>
                  <a:srgbClr val="D88476"/>
                </a:solidFill>
                <a:latin typeface="Calibri Light" panose="020F0302020204030204" pitchFamily="34" charset="0"/>
                <a:cs typeface="Calibri Light" panose="020F0302020204030204" pitchFamily="34" charset="0"/>
              </a:rPr>
              <a:t>It is not a </a:t>
            </a:r>
            <a:r>
              <a:rPr lang="en-US" b="1" i="1" dirty="0">
                <a:solidFill>
                  <a:srgbClr val="D88476"/>
                </a:solidFill>
                <a:latin typeface="Calibri Light" panose="020F0302020204030204" pitchFamily="34" charset="0"/>
                <a:cs typeface="Calibri Light" panose="020F0302020204030204" pitchFamily="34" charset="0"/>
              </a:rPr>
              <a:t>RBAC sandbox</a:t>
            </a:r>
            <a:r>
              <a:rPr lang="en-US" i="1" dirty="0">
                <a:solidFill>
                  <a:srgbClr val="D88476"/>
                </a:solidFill>
                <a:latin typeface="Calibri Light" panose="020F0302020204030204" pitchFamily="34" charset="0"/>
                <a:cs typeface="Calibri Light" panose="020F0302020204030204" pitchFamily="34" charset="0"/>
              </a:rPr>
              <a:t> like JEA.</a:t>
            </a:r>
          </a:p>
          <a:p>
            <a:pPr algn="ctr"/>
            <a:endParaRPr lang="en-US" i="1" dirty="0">
              <a:solidFill>
                <a:srgbClr val="D88476"/>
              </a:solidFill>
              <a:latin typeface="Calibri Light" panose="020F0302020204030204" pitchFamily="34" charset="0"/>
              <a:cs typeface="Calibri Light" panose="020F0302020204030204" pitchFamily="34" charset="0"/>
            </a:endParaRPr>
          </a:p>
          <a:p>
            <a:pPr algn="ctr"/>
            <a:r>
              <a:rPr lang="en-US" i="1" dirty="0">
                <a:solidFill>
                  <a:srgbClr val="D88476"/>
                </a:solidFill>
                <a:latin typeface="Calibri Light" panose="020F0302020204030204" pitchFamily="34" charset="0"/>
                <a:cs typeface="Calibri Light" panose="020F0302020204030204" pitchFamily="34" charset="0"/>
              </a:rPr>
              <a:t>Like cmd.exe, it is designed to allow interactive administration, and therefore still allows access to executables and cmdlets.</a:t>
            </a:r>
          </a:p>
        </p:txBody>
      </p:sp>
      <p:sp>
        <p:nvSpPr>
          <p:cNvPr id="6" name="Title 1"/>
          <p:cNvSpPr txBox="1">
            <a:spLocks/>
          </p:cNvSpPr>
          <p:nvPr/>
        </p:nvSpPr>
        <p:spPr>
          <a:xfrm>
            <a:off x="1449745" y="337039"/>
            <a:ext cx="9292510" cy="726831"/>
          </a:xfrm>
          <a:prstGeom prst="rect">
            <a:avLst/>
          </a:prstGeom>
          <a:solidFill>
            <a:schemeClr val="bg1">
              <a:alpha val="40000"/>
            </a:schemeClr>
          </a:solidFill>
        </p:spPr>
        <p:txBody>
          <a:bodyPr vert="horz" lIns="91440" tIns="45720" rIns="91440" bIns="45720" rtlCol="0" anchor="ctr">
            <a:normAutofit fontScale="82500" lnSpcReduction="20000"/>
          </a:bodyPr>
          <a:lst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a:lstStyle>
          <a:p>
            <a:r>
              <a:rPr lang="en-US" dirty="0"/>
              <a:t>PowerShell Constrained Language Restrictions</a:t>
            </a:r>
          </a:p>
        </p:txBody>
      </p:sp>
    </p:spTree>
    <p:extLst>
      <p:ext uri="{BB962C8B-B14F-4D97-AF65-F5344CB8AC3E}">
        <p14:creationId xmlns:p14="http://schemas.microsoft.com/office/powerpoint/2010/main" val="156419377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223258" y="6602541"/>
            <a:ext cx="5745484" cy="246221"/>
          </a:xfrm>
          <a:prstGeom prst="rect">
            <a:avLst/>
          </a:prstGeom>
          <a:solidFill>
            <a:schemeClr val="bg1"/>
          </a:solidFill>
        </p:spPr>
        <p:txBody>
          <a:bodyPr wrap="none" rtlCol="0">
            <a:spAutoFit/>
          </a:bodyPr>
          <a:lstStyle/>
          <a:p>
            <a:r>
              <a:rPr lang="en-US" sz="1000" dirty="0"/>
              <a:t>https://blogs.msdn.microsoft.com/powershell/2013/12/16/powershell-security-best-practices/</a:t>
            </a:r>
          </a:p>
        </p:txBody>
      </p:sp>
      <p:pic>
        <p:nvPicPr>
          <p:cNvPr id="5" name="Picture 4"/>
          <p:cNvPicPr>
            <a:picLocks noChangeAspect="1"/>
          </p:cNvPicPr>
          <p:nvPr/>
        </p:nvPicPr>
        <p:blipFill>
          <a:blip r:embed="rId3"/>
          <a:stretch>
            <a:fillRect/>
          </a:stretch>
        </p:blipFill>
        <p:spPr>
          <a:xfrm>
            <a:off x="2481263" y="2377102"/>
            <a:ext cx="7229475" cy="2752725"/>
          </a:xfrm>
          <a:prstGeom prst="rect">
            <a:avLst/>
          </a:prstGeom>
        </p:spPr>
      </p:pic>
      <p:sp>
        <p:nvSpPr>
          <p:cNvPr id="6" name="Title 1"/>
          <p:cNvSpPr txBox="1">
            <a:spLocks/>
          </p:cNvSpPr>
          <p:nvPr/>
        </p:nvSpPr>
        <p:spPr>
          <a:xfrm>
            <a:off x="1449745" y="337039"/>
            <a:ext cx="9292510" cy="726831"/>
          </a:xfrm>
          <a:prstGeom prst="rect">
            <a:avLst/>
          </a:prstGeom>
          <a:solidFill>
            <a:schemeClr val="bg1">
              <a:alpha val="40000"/>
            </a:schemeClr>
          </a:solidFill>
        </p:spPr>
        <p:txBody>
          <a:bodyPr vert="horz" lIns="91440" tIns="45720" rIns="91440" bIns="45720" rtlCol="0" anchor="ctr">
            <a:normAutofit fontScale="97500"/>
          </a:bodyPr>
          <a:lst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a:lstStyle>
          <a:p>
            <a:r>
              <a:rPr lang="en-US" dirty="0"/>
              <a:t>Secure Coding</a:t>
            </a:r>
          </a:p>
        </p:txBody>
      </p:sp>
    </p:spTree>
    <p:extLst>
      <p:ext uri="{BB962C8B-B14F-4D97-AF65-F5344CB8AC3E}">
        <p14:creationId xmlns:p14="http://schemas.microsoft.com/office/powerpoint/2010/main" val="150671298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95" y="-53561"/>
            <a:ext cx="10353761" cy="1326321"/>
          </a:xfrm>
        </p:spPr>
        <p:txBody>
          <a:bodyPr/>
          <a:lstStyle/>
          <a:p>
            <a:r>
              <a:rPr lang="en-US" dirty="0"/>
              <a:t>Hunting with the AST</a:t>
            </a:r>
          </a:p>
        </p:txBody>
      </p:sp>
      <p:pic>
        <p:nvPicPr>
          <p:cNvPr id="4" name="Content Placeholder 3"/>
          <p:cNvPicPr>
            <a:picLocks noGrp="1" noChangeAspect="1"/>
          </p:cNvPicPr>
          <p:nvPr>
            <p:ph idx="4294967295"/>
          </p:nvPr>
        </p:nvPicPr>
        <p:blipFill>
          <a:blip r:embed="rId3"/>
          <a:stretch>
            <a:fillRect/>
          </a:stretch>
        </p:blipFill>
        <p:spPr>
          <a:xfrm>
            <a:off x="1377841" y="1349548"/>
            <a:ext cx="9425672" cy="4906680"/>
          </a:xfrm>
          <a:prstGeom prst="rect">
            <a:avLst/>
          </a:prstGeom>
        </p:spPr>
      </p:pic>
    </p:spTree>
    <p:extLst>
      <p:ext uri="{BB962C8B-B14F-4D97-AF65-F5344CB8AC3E}">
        <p14:creationId xmlns:p14="http://schemas.microsoft.com/office/powerpoint/2010/main" val="36418610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descr="https://pbs.twimg.com/media/C7pDaOtVUAAODJd.jpg:lar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7339" y="136133"/>
            <a:ext cx="7917321" cy="634701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5049079" y="6585188"/>
            <a:ext cx="2093843" cy="246221"/>
          </a:xfrm>
          <a:prstGeom prst="rect">
            <a:avLst/>
          </a:prstGeom>
          <a:solidFill>
            <a:schemeClr val="bg1"/>
          </a:solidFill>
        </p:spPr>
        <p:txBody>
          <a:bodyPr wrap="none" rtlCol="0">
            <a:spAutoFit/>
          </a:bodyPr>
          <a:lstStyle/>
          <a:p>
            <a:r>
              <a:rPr lang="en-US" sz="1000" dirty="0"/>
              <a:t>https://twitter.com/JohnLaTwC</a:t>
            </a:r>
          </a:p>
        </p:txBody>
      </p:sp>
    </p:spTree>
    <p:extLst>
      <p:ext uri="{BB962C8B-B14F-4D97-AF65-F5344CB8AC3E}">
        <p14:creationId xmlns:p14="http://schemas.microsoft.com/office/powerpoint/2010/main" val="112123442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95" y="18222"/>
            <a:ext cx="10353761" cy="1326321"/>
          </a:xfrm>
        </p:spPr>
        <p:txBody>
          <a:bodyPr/>
          <a:lstStyle/>
          <a:p>
            <a:r>
              <a:rPr lang="en-US" dirty="0"/>
              <a:t>… at scale</a:t>
            </a:r>
          </a:p>
        </p:txBody>
      </p:sp>
      <p:sp>
        <p:nvSpPr>
          <p:cNvPr id="5" name="Rectangle 4"/>
          <p:cNvSpPr/>
          <p:nvPr/>
        </p:nvSpPr>
        <p:spPr>
          <a:xfrm>
            <a:off x="302459" y="6397930"/>
            <a:ext cx="11587083" cy="369332"/>
          </a:xfrm>
          <a:prstGeom prst="rect">
            <a:avLst/>
          </a:prstGeom>
        </p:spPr>
        <p:txBody>
          <a:bodyPr wrap="none">
            <a:spAutoFit/>
          </a:bodyPr>
          <a:lstStyle/>
          <a:p>
            <a:r>
              <a:rPr lang="en-US" dirty="0"/>
              <a:t>https://devblogs.microsoft.com/powershell/release-of-powershell-script-analyzer-psscriptanalyzer-1-18-2/</a:t>
            </a:r>
          </a:p>
        </p:txBody>
      </p:sp>
      <p:pic>
        <p:nvPicPr>
          <p:cNvPr id="3" name="Picture 2">
            <a:extLst>
              <a:ext uri="{FF2B5EF4-FFF2-40B4-BE49-F238E27FC236}">
                <a16:creationId xmlns:a16="http://schemas.microsoft.com/office/drawing/2014/main" id="{C7DF3064-FA39-4A9A-85F2-8F33912A8997}"/>
              </a:ext>
            </a:extLst>
          </p:cNvPr>
          <p:cNvPicPr>
            <a:picLocks noChangeAspect="1"/>
          </p:cNvPicPr>
          <p:nvPr/>
        </p:nvPicPr>
        <p:blipFill>
          <a:blip r:embed="rId3"/>
          <a:stretch>
            <a:fillRect/>
          </a:stretch>
        </p:blipFill>
        <p:spPr>
          <a:xfrm>
            <a:off x="719098" y="1924039"/>
            <a:ext cx="10753804" cy="3009922"/>
          </a:xfrm>
          <a:prstGeom prst="rect">
            <a:avLst/>
          </a:prstGeom>
        </p:spPr>
      </p:pic>
    </p:spTree>
    <p:extLst>
      <p:ext uri="{BB962C8B-B14F-4D97-AF65-F5344CB8AC3E}">
        <p14:creationId xmlns:p14="http://schemas.microsoft.com/office/powerpoint/2010/main" val="417464215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95" y="13252"/>
            <a:ext cx="10353761" cy="1326321"/>
          </a:xfrm>
        </p:spPr>
        <p:txBody>
          <a:bodyPr/>
          <a:lstStyle/>
          <a:p>
            <a:r>
              <a:rPr lang="en-US" dirty="0"/>
              <a:t>PowerShell Injection Hunter</a:t>
            </a:r>
          </a:p>
        </p:txBody>
      </p:sp>
      <p:sp>
        <p:nvSpPr>
          <p:cNvPr id="6" name="Rectangle 5"/>
          <p:cNvSpPr/>
          <p:nvPr/>
        </p:nvSpPr>
        <p:spPr>
          <a:xfrm>
            <a:off x="1296802" y="6397931"/>
            <a:ext cx="9598397" cy="307777"/>
          </a:xfrm>
          <a:prstGeom prst="rect">
            <a:avLst/>
          </a:prstGeom>
        </p:spPr>
        <p:txBody>
          <a:bodyPr wrap="none">
            <a:spAutoFit/>
          </a:bodyPr>
          <a:lstStyle/>
          <a:p>
            <a:r>
              <a:rPr lang="en-US" sz="1400" dirty="0"/>
              <a:t>https://devblogs.microsoft.com/powershell/powershell-injection-hunter-security-auditing-for-powershell-scripts/</a:t>
            </a:r>
          </a:p>
        </p:txBody>
      </p:sp>
      <p:pic>
        <p:nvPicPr>
          <p:cNvPr id="9" name="Picture 8"/>
          <p:cNvPicPr>
            <a:picLocks noChangeAspect="1"/>
          </p:cNvPicPr>
          <p:nvPr/>
        </p:nvPicPr>
        <p:blipFill>
          <a:blip r:embed="rId3"/>
          <a:stretch>
            <a:fillRect/>
          </a:stretch>
        </p:blipFill>
        <p:spPr>
          <a:xfrm>
            <a:off x="924444" y="1404298"/>
            <a:ext cx="6678795" cy="4553881"/>
          </a:xfrm>
          <a:prstGeom prst="rect">
            <a:avLst/>
          </a:prstGeom>
        </p:spPr>
      </p:pic>
      <p:pic>
        <p:nvPicPr>
          <p:cNvPr id="3" name="Picture 2">
            <a:extLst>
              <a:ext uri="{FF2B5EF4-FFF2-40B4-BE49-F238E27FC236}">
                <a16:creationId xmlns:a16="http://schemas.microsoft.com/office/drawing/2014/main" id="{D29BA1D4-426A-4F20-885D-0C36128487CE}"/>
              </a:ext>
            </a:extLst>
          </p:cNvPr>
          <p:cNvPicPr>
            <a:picLocks noChangeAspect="1"/>
          </p:cNvPicPr>
          <p:nvPr/>
        </p:nvPicPr>
        <p:blipFill>
          <a:blip r:embed="rId4"/>
          <a:stretch>
            <a:fillRect/>
          </a:stretch>
        </p:blipFill>
        <p:spPr>
          <a:xfrm>
            <a:off x="5135234" y="2200089"/>
            <a:ext cx="6610398" cy="2962297"/>
          </a:xfrm>
          <a:prstGeom prst="rect">
            <a:avLst/>
          </a:prstGeom>
        </p:spPr>
      </p:pic>
    </p:spTree>
    <p:extLst>
      <p:ext uri="{BB962C8B-B14F-4D97-AF65-F5344CB8AC3E}">
        <p14:creationId xmlns:p14="http://schemas.microsoft.com/office/powerpoint/2010/main" val="267716335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96" y="221974"/>
            <a:ext cx="10353761" cy="1326321"/>
          </a:xfrm>
        </p:spPr>
        <p:txBody>
          <a:bodyPr>
            <a:normAutofit/>
          </a:bodyPr>
          <a:lstStyle/>
          <a:p>
            <a:r>
              <a:rPr lang="en-US" dirty="0"/>
              <a:t>Integration with Visual Studio Code</a:t>
            </a:r>
          </a:p>
        </p:txBody>
      </p:sp>
      <p:pic>
        <p:nvPicPr>
          <p:cNvPr id="6" name="Picture 5"/>
          <p:cNvPicPr>
            <a:picLocks noChangeAspect="1"/>
          </p:cNvPicPr>
          <p:nvPr/>
        </p:nvPicPr>
        <p:blipFill>
          <a:blip r:embed="rId3"/>
          <a:stretch>
            <a:fillRect/>
          </a:stretch>
        </p:blipFill>
        <p:spPr>
          <a:xfrm>
            <a:off x="2632990" y="1720421"/>
            <a:ext cx="6915374" cy="4519343"/>
          </a:xfrm>
          <a:prstGeom prst="rect">
            <a:avLst/>
          </a:prstGeom>
        </p:spPr>
      </p:pic>
    </p:spTree>
    <p:extLst>
      <p:ext uri="{BB962C8B-B14F-4D97-AF65-F5344CB8AC3E}">
        <p14:creationId xmlns:p14="http://schemas.microsoft.com/office/powerpoint/2010/main" val="313059747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descr="https://www.recruiter.com/i/wp-content/uploads/2015/03/Check-Mark-Symbol.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59933" y="0"/>
            <a:ext cx="7872134" cy="67831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938504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881439" y="1357400"/>
            <a:ext cx="8429123" cy="5118675"/>
          </a:xfrm>
          <a:prstGeom prst="rect">
            <a:avLst/>
          </a:prstGeom>
        </p:spPr>
      </p:pic>
      <p:sp>
        <p:nvSpPr>
          <p:cNvPr id="7" name="TextBox 6"/>
          <p:cNvSpPr txBox="1"/>
          <p:nvPr/>
        </p:nvSpPr>
        <p:spPr>
          <a:xfrm>
            <a:off x="2950748" y="6602541"/>
            <a:ext cx="6290505" cy="246221"/>
          </a:xfrm>
          <a:prstGeom prst="rect">
            <a:avLst/>
          </a:prstGeom>
          <a:solidFill>
            <a:schemeClr val="bg1"/>
          </a:solidFill>
        </p:spPr>
        <p:txBody>
          <a:bodyPr wrap="none" rtlCol="0">
            <a:spAutoFit/>
          </a:bodyPr>
          <a:lstStyle/>
          <a:p>
            <a:r>
              <a:rPr lang="en-US" sz="1000" dirty="0"/>
              <a:t>http://www.leeholmes.com/blog/2017/03/17/detecting-and-preventing-powershell-downgrade-attacks/</a:t>
            </a:r>
          </a:p>
        </p:txBody>
      </p:sp>
      <p:sp>
        <p:nvSpPr>
          <p:cNvPr id="6" name="Title 1"/>
          <p:cNvSpPr txBox="1">
            <a:spLocks/>
          </p:cNvSpPr>
          <p:nvPr/>
        </p:nvSpPr>
        <p:spPr>
          <a:xfrm>
            <a:off x="1449745" y="337039"/>
            <a:ext cx="9292510" cy="726831"/>
          </a:xfrm>
          <a:prstGeom prst="rect">
            <a:avLst/>
          </a:prstGeom>
          <a:solidFill>
            <a:schemeClr val="bg1">
              <a:alpha val="40000"/>
            </a:schemeClr>
          </a:solidFill>
        </p:spPr>
        <p:txBody>
          <a:bodyPr vert="horz" lIns="91440" tIns="45720" rIns="91440" bIns="45720" rtlCol="0" anchor="ctr">
            <a:normAutofit fontScale="97500"/>
          </a:bodyPr>
          <a:lst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a:lstStyle>
          <a:p>
            <a:r>
              <a:rPr lang="en-US" dirty="0"/>
              <a:t>Watch for Downgrade Attacks</a:t>
            </a:r>
          </a:p>
        </p:txBody>
      </p:sp>
    </p:spTree>
    <p:extLst>
      <p:ext uri="{BB962C8B-B14F-4D97-AF65-F5344CB8AC3E}">
        <p14:creationId xmlns:p14="http://schemas.microsoft.com/office/powerpoint/2010/main" val="38713010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4" name="TextBox 3"/>
          <p:cNvSpPr txBox="1"/>
          <p:nvPr/>
        </p:nvSpPr>
        <p:spPr>
          <a:xfrm>
            <a:off x="0" y="6488668"/>
            <a:ext cx="3248197" cy="369332"/>
          </a:xfrm>
          <a:prstGeom prst="rect">
            <a:avLst/>
          </a:prstGeom>
          <a:noFill/>
        </p:spPr>
        <p:txBody>
          <a:bodyPr wrap="none" rtlCol="0">
            <a:spAutoFit/>
          </a:bodyPr>
          <a:lstStyle/>
          <a:p>
            <a:r>
              <a:rPr lang="en-US" dirty="0"/>
              <a:t>Chris Thompson @</a:t>
            </a:r>
            <a:r>
              <a:rPr lang="en-US" dirty="0" err="1"/>
              <a:t>retBandit</a:t>
            </a:r>
            <a:endParaRPr lang="en-US" dirty="0"/>
          </a:p>
        </p:txBody>
      </p:sp>
    </p:spTree>
    <p:extLst>
      <p:ext uri="{BB962C8B-B14F-4D97-AF65-F5344CB8AC3E}">
        <p14:creationId xmlns:p14="http://schemas.microsoft.com/office/powerpoint/2010/main" val="60867801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897530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317C4CE-E436-4E70-8B3A-74C1B875666E}"/>
              </a:ext>
            </a:extLst>
          </p:cNvPr>
          <p:cNvSpPr>
            <a:spLocks noGrp="1"/>
          </p:cNvSpPr>
          <p:nvPr>
            <p:ph type="title"/>
          </p:nvPr>
        </p:nvSpPr>
        <p:spPr>
          <a:xfrm>
            <a:off x="913795" y="266096"/>
            <a:ext cx="10353761" cy="1326321"/>
          </a:xfrm>
        </p:spPr>
        <p:txBody>
          <a:bodyPr>
            <a:normAutofit/>
          </a:bodyPr>
          <a:lstStyle/>
          <a:p>
            <a:r>
              <a:rPr lang="en-US" dirty="0"/>
              <a:t>PowerShell: The Ultimate Attacker Honeypot</a:t>
            </a:r>
            <a:endParaRPr lang="en-EN" dirty="0"/>
          </a:p>
        </p:txBody>
      </p:sp>
      <p:pic>
        <p:nvPicPr>
          <p:cNvPr id="2" name="Picture 1"/>
          <p:cNvPicPr>
            <a:picLocks noChangeAspect="1"/>
          </p:cNvPicPr>
          <p:nvPr/>
        </p:nvPicPr>
        <p:blipFill>
          <a:blip r:embed="rId3"/>
          <a:stretch>
            <a:fillRect/>
          </a:stretch>
        </p:blipFill>
        <p:spPr>
          <a:xfrm>
            <a:off x="2145960" y="2354190"/>
            <a:ext cx="7889429" cy="3443751"/>
          </a:xfrm>
          <a:prstGeom prst="rect">
            <a:avLst/>
          </a:prstGeom>
        </p:spPr>
      </p:pic>
    </p:spTree>
    <p:extLst>
      <p:ext uri="{BB962C8B-B14F-4D97-AF65-F5344CB8AC3E}">
        <p14:creationId xmlns:p14="http://schemas.microsoft.com/office/powerpoint/2010/main" val="293857697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pic>
        <p:nvPicPr>
          <p:cNvPr id="4" name="Picture 3" descr="A close up of a sign&#10;&#10;Description automatically generated">
            <a:extLst>
              <a:ext uri="{FF2B5EF4-FFF2-40B4-BE49-F238E27FC236}">
                <a16:creationId xmlns:a16="http://schemas.microsoft.com/office/drawing/2014/main" id="{E01973E9-15F8-43F7-8F18-1A082E9E1AE8}"/>
              </a:ext>
            </a:extLst>
          </p:cNvPr>
          <p:cNvPicPr>
            <a:picLocks noChangeAspect="1"/>
          </p:cNvPicPr>
          <p:nvPr/>
        </p:nvPicPr>
        <p:blipFill rotWithShape="1">
          <a:blip r:embed="rId3">
            <a:extLst>
              <a:ext uri="{837473B0-CC2E-450A-ABE3-18F120FF3D39}">
                <a1611:picAttrSrcUrl xmlns:a1611="http://schemas.microsoft.com/office/drawing/2016/11/main" r:id="rId4"/>
              </a:ext>
            </a:extLst>
          </a:blip>
          <a:srcRect t="9921" b="19788"/>
          <a:stretch/>
        </p:blipFill>
        <p:spPr>
          <a:xfrm>
            <a:off x="20" y="2030"/>
            <a:ext cx="12191980" cy="6855970"/>
          </a:xfrm>
          <a:prstGeom prst="rect">
            <a:avLst/>
          </a:prstGeom>
        </p:spPr>
      </p:pic>
      <p:sp>
        <p:nvSpPr>
          <p:cNvPr id="10" name="Rectangle 9">
            <a:extLst>
              <a:ext uri="{FF2B5EF4-FFF2-40B4-BE49-F238E27FC236}">
                <a16:creationId xmlns:a16="http://schemas.microsoft.com/office/drawing/2014/main" id="{BD1CAB03-F6A4-4736-85F6-261056424D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30"/>
            <a:ext cx="12192000" cy="6858000"/>
          </a:xfrm>
          <a:prstGeom prst="rect">
            <a:avLst/>
          </a:prstGeom>
          <a:gradFill flip="none" rotWithShape="1">
            <a:gsLst>
              <a:gs pos="32000">
                <a:schemeClr val="bg2">
                  <a:lumMod val="75000"/>
                  <a:alpha val="3000"/>
                </a:schemeClr>
              </a:gs>
              <a:gs pos="100000">
                <a:sysClr val="windowText" lastClr="000000">
                  <a:alpha val="70000"/>
                </a:sysClr>
              </a:gs>
            </a:gsLst>
            <a:path path="circle">
              <a:fillToRect l="50000" t="5000" r="50000" b="95000"/>
            </a:path>
            <a:tileRect/>
          </a:gra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2" name="Rectangle 11">
            <a:extLst>
              <a:ext uri="{FF2B5EF4-FFF2-40B4-BE49-F238E27FC236}">
                <a16:creationId xmlns:a16="http://schemas.microsoft.com/office/drawing/2014/main" id="{3E2321B3-5D47-422E-8DD6-192DA485FF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dpi="0" rotWithShape="1">
            <a:blip r:embed="rId2">
              <a:alphaModFix amt="30000"/>
              <a:duotone>
                <a:prstClr val="black"/>
                <a:schemeClr val="accent3">
                  <a:tint val="45000"/>
                  <a:satMod val="400000"/>
                </a:schemeClr>
              </a:duotone>
              <a:extLst>
                <a:ext uri="{BEBA8EAE-BF5A-486C-A8C5-ECC9F3942E4B}">
                  <a14:imgProps xmlns:a14="http://schemas.microsoft.com/office/drawing/2010/main">
                    <a14:imgLayer>
                      <a14:imgEffect>
                        <a14:sharpenSoften amount="35000"/>
                      </a14:imgEffect>
                    </a14:imgLayer>
                  </a14:imgProps>
                </a:ext>
              </a:extLst>
            </a:blip>
            <a:srcRect/>
            <a:tile tx="0" ty="0" sx="100000" sy="100000" flip="none" algn="ctr"/>
          </a:blipFill>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0DB3349-5257-4B74-81C2-E0D1E90C0BF0}"/>
              </a:ext>
            </a:extLst>
          </p:cNvPr>
          <p:cNvSpPr>
            <a:spLocks noGrp="1"/>
          </p:cNvSpPr>
          <p:nvPr>
            <p:ph type="title"/>
          </p:nvPr>
        </p:nvSpPr>
        <p:spPr>
          <a:xfrm>
            <a:off x="1595269" y="1122363"/>
            <a:ext cx="9001462" cy="2387600"/>
          </a:xfrm>
        </p:spPr>
        <p:txBody>
          <a:bodyPr vert="horz" lIns="91440" tIns="45720" rIns="91440" bIns="45720" rtlCol="0" anchor="b">
            <a:normAutofit/>
          </a:bodyPr>
          <a:lstStyle/>
          <a:p>
            <a:r>
              <a:rPr lang="en-US" sz="4800"/>
              <a:t>THANK YOU</a:t>
            </a:r>
          </a:p>
        </p:txBody>
      </p:sp>
      <p:sp>
        <p:nvSpPr>
          <p:cNvPr id="5" name="TextBox 4">
            <a:extLst>
              <a:ext uri="{FF2B5EF4-FFF2-40B4-BE49-F238E27FC236}">
                <a16:creationId xmlns:a16="http://schemas.microsoft.com/office/drawing/2014/main" id="{65F7077A-EE56-4FC7-8FDC-FD70171BDEAE}"/>
              </a:ext>
            </a:extLst>
          </p:cNvPr>
          <p:cNvSpPr txBox="1"/>
          <p:nvPr/>
        </p:nvSpPr>
        <p:spPr>
          <a:xfrm>
            <a:off x="9572373" y="6657945"/>
            <a:ext cx="2619627"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4" tooltip="http://mmjgwrites.wordpress.com/">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5" tooltip="https://creativecommons.org/licenses/by-sa/3.0/">
                  <a:extLst>
                    <a:ext uri="{A12FA001-AC4F-418D-AE19-62706E023703}">
                      <ahyp:hlinkClr xmlns:ahyp="http://schemas.microsoft.com/office/drawing/2018/hyperlinkcolor" val="tx"/>
                    </a:ext>
                  </a:extLst>
                </a:hlinkClick>
              </a:rPr>
              <a:t>CC BY-SA</a:t>
            </a:r>
            <a:endParaRPr lang="en-US" sz="700">
              <a:solidFill>
                <a:srgbClr val="FFFFFF"/>
              </a:solidFill>
            </a:endParaRPr>
          </a:p>
        </p:txBody>
      </p:sp>
    </p:spTree>
    <p:extLst>
      <p:ext uri="{BB962C8B-B14F-4D97-AF65-F5344CB8AC3E}">
        <p14:creationId xmlns:p14="http://schemas.microsoft.com/office/powerpoint/2010/main" val="176823107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13795" y="1459632"/>
            <a:ext cx="10353762" cy="5196746"/>
          </a:xfrm>
        </p:spPr>
        <p:txBody>
          <a:bodyPr>
            <a:normAutofit lnSpcReduction="10000"/>
          </a:bodyPr>
          <a:lstStyle/>
          <a:p>
            <a:pPr fontAlgn="base"/>
            <a:r>
              <a:rPr lang="en-US" dirty="0"/>
              <a:t>PowerShell ♥ the Blue Team</a:t>
            </a:r>
          </a:p>
          <a:p>
            <a:pPr lvl="1"/>
            <a:r>
              <a:rPr lang="en-US" u="sng" dirty="0">
                <a:hlinkClick r:id="rId3"/>
              </a:rPr>
              <a:t>https://blogs.msdn.microsoft.com/powershell/2015/06/09/powershell-the-blue-team/</a:t>
            </a:r>
            <a:endParaRPr lang="en-US" dirty="0"/>
          </a:p>
          <a:p>
            <a:r>
              <a:rPr lang="en-US" dirty="0"/>
              <a:t>Australian Signals Directorate: Securing PowerShell in the Enterprise</a:t>
            </a:r>
          </a:p>
          <a:p>
            <a:pPr lvl="1"/>
            <a:r>
              <a:rPr lang="en-US" dirty="0">
                <a:hlinkClick r:id="rId4"/>
              </a:rPr>
              <a:t>https://www.asd.gov.au/publications/protect/securing-powershell.htm</a:t>
            </a:r>
            <a:endParaRPr lang="en-US" dirty="0"/>
          </a:p>
          <a:p>
            <a:r>
              <a:rPr lang="en-US" dirty="0"/>
              <a:t>Maslow’s Hierarchy of Security Controls</a:t>
            </a:r>
          </a:p>
          <a:p>
            <a:pPr lvl="1"/>
            <a:r>
              <a:rPr lang="en-US" dirty="0">
                <a:hlinkClick r:id="rId5"/>
              </a:rPr>
              <a:t>http://www.leeholmes.com/blog/2014/12/08/maslows-hierarchy-of-security-controls/</a:t>
            </a:r>
            <a:endParaRPr lang="en-US" dirty="0"/>
          </a:p>
          <a:p>
            <a:r>
              <a:rPr lang="en-US" dirty="0"/>
              <a:t>Who’s Afraid of PowerShell Security?</a:t>
            </a:r>
          </a:p>
          <a:p>
            <a:pPr lvl="1"/>
            <a:r>
              <a:rPr lang="en-US" dirty="0">
                <a:hlinkClick r:id="rId6"/>
              </a:rPr>
              <a:t>https://blogs.technet.microsoft.com/ashleymcglone/2016/06/29/whos-afraid-of-powershell-security/</a:t>
            </a:r>
            <a:endParaRPr lang="en-US" dirty="0"/>
          </a:p>
          <a:p>
            <a:r>
              <a:rPr lang="en-US" dirty="0"/>
              <a:t>Windows Event Forwarding</a:t>
            </a:r>
          </a:p>
          <a:p>
            <a:pPr lvl="1"/>
            <a:r>
              <a:rPr lang="en-US" dirty="0">
                <a:hlinkClick r:id="rId7"/>
              </a:rPr>
              <a:t>https://aka.ms/wef</a:t>
            </a:r>
            <a:endParaRPr lang="en-US" dirty="0">
              <a:hlinkClick r:id="rId8"/>
            </a:endParaRPr>
          </a:p>
          <a:p>
            <a:pPr lvl="1"/>
            <a:r>
              <a:rPr lang="en-US" dirty="0">
                <a:hlinkClick r:id="rId8"/>
              </a:rPr>
              <a:t>https://technet.microsoft.com/en-us/itpro/windows/keep-secure/use-windows-event-forwarding-to-assist-in-instrusion-detection</a:t>
            </a:r>
            <a:endParaRPr lang="en-US" dirty="0"/>
          </a:p>
        </p:txBody>
      </p:sp>
      <p:sp>
        <p:nvSpPr>
          <p:cNvPr id="5" name="Title 1"/>
          <p:cNvSpPr txBox="1">
            <a:spLocks/>
          </p:cNvSpPr>
          <p:nvPr/>
        </p:nvSpPr>
        <p:spPr>
          <a:xfrm>
            <a:off x="1449745" y="337039"/>
            <a:ext cx="9292510" cy="726831"/>
          </a:xfrm>
          <a:prstGeom prst="rect">
            <a:avLst/>
          </a:prstGeom>
          <a:solidFill>
            <a:schemeClr val="bg1">
              <a:alpha val="40000"/>
            </a:schemeClr>
          </a:solidFill>
        </p:spPr>
        <p:txBody>
          <a:bodyPr vert="horz" lIns="91440" tIns="45720" rIns="91440" bIns="45720" rtlCol="0" anchor="ctr">
            <a:normAutofit fontScale="97500"/>
          </a:bodyPr>
          <a:lst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a:lstStyle>
          <a:p>
            <a:r>
              <a:rPr lang="en-US" dirty="0"/>
              <a:t>References</a:t>
            </a:r>
          </a:p>
        </p:txBody>
      </p:sp>
    </p:spTree>
    <p:extLst>
      <p:ext uri="{BB962C8B-B14F-4D97-AF65-F5344CB8AC3E}">
        <p14:creationId xmlns:p14="http://schemas.microsoft.com/office/powerpoint/2010/main" val="1716788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pbs.twimg.com/media/C8MVA_IUMAAaDcK.jpg:large"/>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978122" y="139850"/>
            <a:ext cx="8235757" cy="65783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6660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https://pbs.twimg.com/media/C8LdzeJVYAEcM04.jpg:lar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7512" y="149622"/>
            <a:ext cx="8236976" cy="65587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93102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pbs.twimg.com/media/DCTJqsHVYAAr4mf.jpg:lar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50974" y="223023"/>
            <a:ext cx="8890053" cy="63115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94562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useBgFill="1">
        <p:nvSpPr>
          <p:cNvPr id="23" name="Rectangle 14">
            <a:extLst>
              <a:ext uri="{FF2B5EF4-FFF2-40B4-BE49-F238E27FC236}">
                <a16:creationId xmlns:a16="http://schemas.microsoft.com/office/drawing/2014/main" id="{137AAE58-B7D3-483F-829E-637C98F7FD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p:cNvSpPr txBox="1">
            <a:spLocks/>
          </p:cNvSpPr>
          <p:nvPr/>
        </p:nvSpPr>
        <p:spPr>
          <a:xfrm>
            <a:off x="913794" y="4217161"/>
            <a:ext cx="10364412" cy="1264906"/>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a:lstStyle>
          <a:p>
            <a:pPr>
              <a:spcAft>
                <a:spcPts val="600"/>
              </a:spcAft>
            </a:pPr>
            <a:r>
              <a:rPr lang="en-US" sz="4400"/>
              <a:t>What does AN APT look like?</a:t>
            </a:r>
          </a:p>
        </p:txBody>
      </p:sp>
      <p:pic>
        <p:nvPicPr>
          <p:cNvPr id="10" name="Picture 9" descr="A screenshot of a social media post&#10;&#10;Description automatically generated">
            <a:extLst>
              <a:ext uri="{FF2B5EF4-FFF2-40B4-BE49-F238E27FC236}">
                <a16:creationId xmlns:a16="http://schemas.microsoft.com/office/drawing/2014/main" id="{4998DADB-923A-4BAE-8973-3D544AACD8D3}"/>
              </a:ext>
            </a:extLst>
          </p:cNvPr>
          <p:cNvPicPr>
            <a:picLocks noChangeAspect="1"/>
          </p:cNvPicPr>
          <p:nvPr/>
        </p:nvPicPr>
        <p:blipFill>
          <a:blip r:embed="rId4"/>
          <a:stretch>
            <a:fillRect/>
          </a:stretch>
        </p:blipFill>
        <p:spPr>
          <a:xfrm>
            <a:off x="917762" y="1010779"/>
            <a:ext cx="3348470" cy="2875985"/>
          </a:xfrm>
          <a:prstGeom prst="rect">
            <a:avLst/>
          </a:prstGeom>
        </p:spPr>
      </p:pic>
      <p:pic>
        <p:nvPicPr>
          <p:cNvPr id="3" name="Picture 2" descr="A screenshot of a social media post&#10;&#10;Description automatically generated">
            <a:extLst>
              <a:ext uri="{FF2B5EF4-FFF2-40B4-BE49-F238E27FC236}">
                <a16:creationId xmlns:a16="http://schemas.microsoft.com/office/drawing/2014/main" id="{1C85A978-43F9-45F9-B257-8E0AFB247748}"/>
              </a:ext>
            </a:extLst>
          </p:cNvPr>
          <p:cNvPicPr>
            <a:picLocks noChangeAspect="1"/>
          </p:cNvPicPr>
          <p:nvPr/>
        </p:nvPicPr>
        <p:blipFill>
          <a:blip r:embed="rId5"/>
          <a:stretch>
            <a:fillRect/>
          </a:stretch>
        </p:blipFill>
        <p:spPr>
          <a:xfrm>
            <a:off x="4428622" y="987392"/>
            <a:ext cx="3328040" cy="2945314"/>
          </a:xfrm>
          <a:prstGeom prst="rect">
            <a:avLst/>
          </a:prstGeom>
        </p:spPr>
      </p:pic>
      <p:pic>
        <p:nvPicPr>
          <p:cNvPr id="2" name="Picture 1" descr="A screenshot of a social media post&#10;&#10;Description automatically generated">
            <a:extLst>
              <a:ext uri="{FF2B5EF4-FFF2-40B4-BE49-F238E27FC236}">
                <a16:creationId xmlns:a16="http://schemas.microsoft.com/office/drawing/2014/main" id="{3E6ED4D1-74DA-4AFA-8BC8-A99B7D254DD7}"/>
              </a:ext>
            </a:extLst>
          </p:cNvPr>
          <p:cNvPicPr>
            <a:picLocks noChangeAspect="1"/>
          </p:cNvPicPr>
          <p:nvPr/>
        </p:nvPicPr>
        <p:blipFill>
          <a:blip r:embed="rId6"/>
          <a:stretch>
            <a:fillRect/>
          </a:stretch>
        </p:blipFill>
        <p:spPr>
          <a:xfrm>
            <a:off x="7919086" y="1080085"/>
            <a:ext cx="3348470" cy="2737374"/>
          </a:xfrm>
          <a:prstGeom prst="rect">
            <a:avLst/>
          </a:prstGeom>
        </p:spPr>
      </p:pic>
    </p:spTree>
    <p:extLst>
      <p:ext uri="{BB962C8B-B14F-4D97-AF65-F5344CB8AC3E}">
        <p14:creationId xmlns:p14="http://schemas.microsoft.com/office/powerpoint/2010/main" val="164962166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amask">
  <a:themeElements>
    <a:clrScheme name="Damask">
      <a:dk1>
        <a:sysClr val="windowText" lastClr="000000"/>
      </a:dk1>
      <a:lt1>
        <a:sysClr val="window" lastClr="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Damask">
      <a:majorFont>
        <a:latin typeface="Bookman Old Style" panose="02050604050505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name="Damask" id="{F9A299A0-33D0-4E0F-9F3F-7163E3744208}" vid="{746EEEEA-FB6A-406B-B510-531588D5481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3944</Words>
  <Application>Microsoft Office PowerPoint</Application>
  <PresentationFormat>Widescreen</PresentationFormat>
  <Paragraphs>520</Paragraphs>
  <Slides>59</Slides>
  <Notes>55</Notes>
  <HiddenSlides>4</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59</vt:i4>
      </vt:variant>
    </vt:vector>
  </HeadingPairs>
  <TitlesOfParts>
    <vt:vector size="70" baseType="lpstr">
      <vt:lpstr>Arial</vt:lpstr>
      <vt:lpstr>Bookman Old Style</vt:lpstr>
      <vt:lpstr>Calibri</vt:lpstr>
      <vt:lpstr>Calibri Light</vt:lpstr>
      <vt:lpstr>Comic Sans MS</vt:lpstr>
      <vt:lpstr>Consolas</vt:lpstr>
      <vt:lpstr>Lucida Console</vt:lpstr>
      <vt:lpstr>Rockwell</vt:lpstr>
      <vt:lpstr>Segoe UI</vt:lpstr>
      <vt:lpstr>Segoe UI Light</vt:lpstr>
      <vt:lpstr>Damask</vt:lpstr>
      <vt:lpstr>PowerPoint Presentation</vt:lpstr>
      <vt:lpstr>PowerPoint Presentation</vt:lpstr>
      <vt:lpstr>PowerPoint Presentation</vt:lpstr>
      <vt:lpstr>Into the Abyss</vt:lpstr>
      <vt:lpstr>PowerPoint Presentation</vt:lpstr>
      <vt:lpstr>PowerPoint Presentation</vt:lpstr>
      <vt:lpstr>PowerPoint Presentation</vt:lpstr>
      <vt:lpstr>PowerPoint Presentation</vt:lpstr>
      <vt:lpstr>PowerPoint Presentation</vt:lpstr>
      <vt:lpstr>SUTTON’S LAW</vt:lpstr>
      <vt:lpstr>PowerPoint Presentation</vt:lpstr>
      <vt:lpstr>PowerShell for Post-Exploitation</vt:lpstr>
      <vt:lpstr>PowerPoint Presentation</vt:lpstr>
      <vt:lpstr>PowerPoint Presentation</vt:lpstr>
      <vt:lpstr>PowerPoint Presentation</vt:lpstr>
      <vt:lpstr>Oops!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PowerShell AST</vt:lpstr>
      <vt:lpstr>PowerPoint Presentation</vt:lpstr>
      <vt:lpstr>Logistic Regression</vt:lpstr>
      <vt:lpstr>Reliable obfuscation detection</vt:lpstr>
      <vt:lpstr>PowerPoint Presentation</vt:lpstr>
      <vt:lpstr>PowerPoint Presentation</vt:lpstr>
      <vt:lpstr>PowerPoint Presentation</vt:lpstr>
      <vt:lpstr>PowerPoint Presentation</vt:lpstr>
      <vt:lpstr>Hunting with the AST</vt:lpstr>
      <vt:lpstr>… at scale</vt:lpstr>
      <vt:lpstr>PowerShell Injection Hunter</vt:lpstr>
      <vt:lpstr>Integration with Visual Studio Code</vt:lpstr>
      <vt:lpstr>PowerPoint Presentation</vt:lpstr>
      <vt:lpstr>PowerPoint Presentation</vt:lpstr>
      <vt:lpstr>PowerPoint Presentation</vt:lpstr>
      <vt:lpstr>PowerPoint Presentation</vt:lpstr>
      <vt:lpstr>PowerShell: The Ultimate Attacker Honeypot</vt:lpstr>
      <vt:lpstr>THANK YOU</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2019-09-20T15:34:49Z</dcterms:created>
  <dcterms:modified xsi:type="dcterms:W3CDTF">2019-09-20T16:13:39Z</dcterms:modified>
</cp:coreProperties>
</file>